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38_1F16F978.xml" ContentType="application/vnd.ms-powerpoint.comment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12" r:id="rId5"/>
    <p:sldId id="316" r:id="rId6"/>
    <p:sldId id="317" r:id="rId7"/>
    <p:sldId id="318" r:id="rId8"/>
    <p:sldId id="319" r:id="rId9"/>
    <p:sldId id="320" r:id="rId10"/>
    <p:sldId id="321" r:id="rId11"/>
    <p:sldId id="322" r:id="rId12"/>
    <p:sldId id="324" r:id="rId13"/>
    <p:sldId id="323" r:id="rId14"/>
    <p:sldId id="325" r:id="rId15"/>
    <p:sldId id="327" r:id="rId16"/>
    <p:sldId id="326" r:id="rId17"/>
    <p:sldId id="328" r:id="rId18"/>
  </p:sldIdLst>
  <p:sldSz cx="9144000" cy="5143500" type="screen16x9"/>
  <p:notesSz cx="6858000" cy="9144000"/>
  <p:custDataLst>
    <p:tags r:id="rId2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AA41C329-1E7B-4986-A402-D9E95103F189}">
          <p14:sldIdLst>
            <p14:sldId id="312"/>
            <p14:sldId id="316"/>
            <p14:sldId id="317"/>
            <p14:sldId id="318"/>
            <p14:sldId id="319"/>
            <p14:sldId id="320"/>
            <p14:sldId id="321"/>
            <p14:sldId id="322"/>
            <p14:sldId id="324"/>
            <p14:sldId id="323"/>
            <p14:sldId id="325"/>
            <p14:sldId id="327"/>
            <p14:sldId id="326"/>
            <p14:sldId id="32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7FB00C-AC2B-D172-1E7B-53D60CB1070B}" name="matth" initials="ms" userId="matth"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D6E"/>
    <a:srgbClr val="1B7C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78" autoAdjust="0"/>
    <p:restoredTop sz="93648" autoAdjust="0"/>
  </p:normalViewPr>
  <p:slideViewPr>
    <p:cSldViewPr>
      <p:cViewPr varScale="1">
        <p:scale>
          <a:sx n="139" d="100"/>
          <a:sy n="139" d="100"/>
        </p:scale>
        <p:origin x="960" y="126"/>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87AC4A0F-4F5D-4A63-9F17-45696DA80F11}"/>
    <pc:docChg chg="modSld">
      <pc:chgData name="Kassem, Rana [GTSBE]" userId="e4c360c7-7847-46e6-bdb2-4d20c8ce8a85" providerId="ADAL" clId="{87AC4A0F-4F5D-4A63-9F17-45696DA80F11}" dt="2021-05-19T07:46:56.352" v="2" actId="1076"/>
      <pc:docMkLst>
        <pc:docMk/>
      </pc:docMkLst>
      <pc:sldChg chg="addSp modSp mod">
        <pc:chgData name="Kassem, Rana [GTSBE]" userId="e4c360c7-7847-46e6-bdb2-4d20c8ce8a85" providerId="ADAL" clId="{87AC4A0F-4F5D-4A63-9F17-45696DA80F11}" dt="2021-05-19T07:46:56.352" v="2" actId="1076"/>
        <pc:sldMkLst>
          <pc:docMk/>
          <pc:sldMk cId="521599352" sldId="312"/>
        </pc:sldMkLst>
        <pc:spChg chg="add mod">
          <ac:chgData name="Kassem, Rana [GTSBE]" userId="e4c360c7-7847-46e6-bdb2-4d20c8ce8a85" providerId="ADAL" clId="{87AC4A0F-4F5D-4A63-9F17-45696DA80F11}" dt="2021-05-19T07:46:56.352" v="2" actId="1076"/>
          <ac:spMkLst>
            <pc:docMk/>
            <pc:sldMk cId="521599352" sldId="312"/>
            <ac:spMk id="7" creationId="{298BB615-41D4-4CA4-84A3-99AA19D781AD}"/>
          </ac:spMkLst>
        </pc:spChg>
        <pc:spChg chg="mod">
          <ac:chgData name="Kassem, Rana [GTSBE]" userId="e4c360c7-7847-46e6-bdb2-4d20c8ce8a85" providerId="ADAL" clId="{87AC4A0F-4F5D-4A63-9F17-45696DA80F11}" dt="2021-05-19T07:46:52.545" v="1" actId="1076"/>
          <ac:spMkLst>
            <pc:docMk/>
            <pc:sldMk cId="521599352" sldId="312"/>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Sara Ri" userId="9ec1c9eb43831685" providerId="LiveId" clId="{7471A5C9-B08A-4AC7-A702-3B39067CDB8E}"/>
    <pc:docChg chg="modSld">
      <pc:chgData name="Sara Ri" userId="9ec1c9eb43831685" providerId="LiveId" clId="{7471A5C9-B08A-4AC7-A702-3B39067CDB8E}" dt="2021-12-01T13:57:23.405" v="272" actId="20577"/>
      <pc:docMkLst>
        <pc:docMk/>
      </pc:docMkLst>
      <pc:sldChg chg="modSp mod addCm modCm">
        <pc:chgData name="Sara Ri" userId="9ec1c9eb43831685" providerId="LiveId" clId="{7471A5C9-B08A-4AC7-A702-3B39067CDB8E}" dt="2021-12-01T13:44:00.793" v="11"/>
        <pc:sldMkLst>
          <pc:docMk/>
          <pc:sldMk cId="521599352" sldId="312"/>
        </pc:sldMkLst>
        <pc:spChg chg="mod">
          <ac:chgData name="Sara Ri" userId="9ec1c9eb43831685" providerId="LiveId" clId="{7471A5C9-B08A-4AC7-A702-3B39067CDB8E}" dt="2021-12-01T13:43:13.103" v="9" actId="20577"/>
          <ac:spMkLst>
            <pc:docMk/>
            <pc:sldMk cId="521599352" sldId="312"/>
            <ac:spMk id="7" creationId="{298BB615-41D4-4CA4-84A3-99AA19D781AD}"/>
          </ac:spMkLst>
        </pc:spChg>
      </pc:sldChg>
      <pc:sldChg chg="modSp mod">
        <pc:chgData name="Sara Ri" userId="9ec1c9eb43831685" providerId="LiveId" clId="{7471A5C9-B08A-4AC7-A702-3B39067CDB8E}" dt="2021-12-01T13:53:19.036" v="256" actId="20577"/>
        <pc:sldMkLst>
          <pc:docMk/>
          <pc:sldMk cId="3070535027" sldId="318"/>
        </pc:sldMkLst>
        <pc:spChg chg="mod">
          <ac:chgData name="Sara Ri" userId="9ec1c9eb43831685" providerId="LiveId" clId="{7471A5C9-B08A-4AC7-A702-3B39067CDB8E}" dt="2021-12-01T13:53:19.036" v="256" actId="20577"/>
          <ac:spMkLst>
            <pc:docMk/>
            <pc:sldMk cId="3070535027" sldId="318"/>
            <ac:spMk id="17" creationId="{C51A8A4F-046F-5542-B381-499597E73161}"/>
          </ac:spMkLst>
        </pc:spChg>
      </pc:sldChg>
      <pc:sldChg chg="modSp mod">
        <pc:chgData name="Sara Ri" userId="9ec1c9eb43831685" providerId="LiveId" clId="{7471A5C9-B08A-4AC7-A702-3B39067CDB8E}" dt="2021-12-01T13:57:23.405" v="272" actId="20577"/>
        <pc:sldMkLst>
          <pc:docMk/>
          <pc:sldMk cId="893751428" sldId="323"/>
        </pc:sldMkLst>
        <pc:spChg chg="mod">
          <ac:chgData name="Sara Ri" userId="9ec1c9eb43831685" providerId="LiveId" clId="{7471A5C9-B08A-4AC7-A702-3B39067CDB8E}" dt="2021-12-01T13:57:23.405" v="272" actId="20577"/>
          <ac:spMkLst>
            <pc:docMk/>
            <pc:sldMk cId="893751428" sldId="323"/>
            <ac:spMk id="12" creationId="{5DF2435E-392C-B247-8A85-D8BE09DC23F0}"/>
          </ac:spMkLst>
        </pc:spChg>
      </pc:sldChg>
      <pc:sldChg chg="modSp mod">
        <pc:chgData name="Sara Ri" userId="9ec1c9eb43831685" providerId="LiveId" clId="{7471A5C9-B08A-4AC7-A702-3B39067CDB8E}" dt="2021-12-01T13:56:22.901" v="264" actId="20577"/>
        <pc:sldMkLst>
          <pc:docMk/>
          <pc:sldMk cId="4032427964" sldId="324"/>
        </pc:sldMkLst>
        <pc:spChg chg="mod">
          <ac:chgData name="Sara Ri" userId="9ec1c9eb43831685" providerId="LiveId" clId="{7471A5C9-B08A-4AC7-A702-3B39067CDB8E}" dt="2021-12-01T13:56:22.901" v="264" actId="20577"/>
          <ac:spMkLst>
            <pc:docMk/>
            <pc:sldMk cId="4032427964" sldId="324"/>
            <ac:spMk id="12" creationId="{5DF2435E-392C-B247-8A85-D8BE09DC23F0}"/>
          </ac:spMkLst>
        </pc:spChg>
      </pc:sldChg>
    </pc:docChg>
  </pc:docChgLst>
</pc:chgInfo>
</file>

<file path=ppt/comments/modernComment_138_1F16F978.xml><?xml version="1.0" encoding="utf-8"?>
<p188:cmLst xmlns:a="http://schemas.openxmlformats.org/drawingml/2006/main" xmlns:r="http://schemas.openxmlformats.org/officeDocument/2006/relationships" xmlns:p188="http://schemas.microsoft.com/office/powerpoint/2018/8/main">
  <p188:cm id="{1E3EA294-F058-4AE1-970B-10F79A19D444}" authorId="{F67FB00C-AC2B-D172-1E7B-53D60CB1070B}" created="2021-12-01T13:43:49.870">
    <ac:deMkLst xmlns:ac="http://schemas.microsoft.com/office/drawing/2013/main/command">
      <pc:docMk xmlns:pc="http://schemas.microsoft.com/office/powerpoint/2013/main/command"/>
      <pc:sldMk xmlns:pc="http://schemas.microsoft.com/office/powerpoint/2013/main/command" cId="521599352" sldId="312"/>
      <ac:picMk id="14" creationId="{8BB654A4-8A86-6B42-A755-6CF4E26DDBD2}"/>
    </ac:deMkLst>
    <p188:txBody>
      <a:bodyPr/>
      <a:lstStyle/>
      <a:p>
        <a:r>
          <a:rPr lang="fr-FR"/>
          <a:t>For consistency, please replace [DE COMPLIANCE] with [COMPLIANCE] GLOBAL (ALL SLIDES)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57"/>
            <a:ext cx="1163853" cy="536527"/>
          </a:xfrm>
          <a:prstGeom prst="rect">
            <a:avLst/>
          </a:prstGeom>
        </p:spPr>
      </p:pic>
      <p:sp>
        <p:nvSpPr>
          <p:cNvPr id="4" name="Title 3">
            <a:extLst>
              <a:ext uri="{FF2B5EF4-FFF2-40B4-BE49-F238E27FC236}">
                <a16:creationId xmlns=""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 xmlns:a16="http://schemas.microsoft.com/office/drawing/2014/main" id="{7096C586-57C6-CA4F-AFF1-7BC08931A47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 xmlns:a16="http://schemas.microsoft.com/office/drawing/2014/main"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 xmlns:a16="http://schemas.microsoft.com/office/drawing/2014/main"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microsoft.com/office/2018/10/relationships/comments" Target="../comments/modernComment_138_1F16F978.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 xmlns:a16="http://schemas.microsoft.com/office/drawing/2014/main"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 xmlns:a16="http://schemas.microsoft.com/office/drawing/2014/main" id="{A2C44AA8-93B2-5D44-9491-F0CE9E2D6310}"/>
              </a:ext>
            </a:extLst>
          </p:cNvPr>
          <p:cNvSpPr txBox="1"/>
          <p:nvPr/>
        </p:nvSpPr>
        <p:spPr>
          <a:xfrm>
            <a:off x="152400" y="693378"/>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5866631"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Dîner d’affaires : Partie 1</a:t>
            </a:r>
          </a:p>
          <a:p>
            <a:pPr marL="285750" indent="-285750">
              <a:spcAft>
                <a:spcPts val="500"/>
              </a:spcAft>
              <a:buClr>
                <a:schemeClr val="accent2"/>
              </a:buClr>
              <a:buFont typeface="Arial" panose="020B0604020202020204" pitchFamily="34" charset="0"/>
              <a:buChar char="•"/>
            </a:pPr>
            <a:r>
              <a:rPr lang="fr-FR" sz="1300" b="0" i="0" strike="noStrike" cap="none" spc="0" baseline="0" dirty="0">
                <a:solidFill>
                  <a:srgbClr val="181818"/>
                </a:solidFill>
                <a:effectLst/>
                <a:latin typeface="Arial"/>
                <a:ea typeface="Arial"/>
                <a:cs typeface="Arial"/>
              </a:rPr>
              <a:t>Vous planifiez une réunion d’affaires autour d’un dîner avec certains de vos principaux clients durant une importante conférence.</a:t>
            </a:r>
          </a:p>
          <a:p>
            <a:pPr marL="285750" indent="-285750">
              <a:spcAft>
                <a:spcPts val="500"/>
              </a:spcAft>
              <a:buClr>
                <a:schemeClr val="accent2"/>
              </a:buClr>
              <a:buFont typeface="Arial" panose="020B0604020202020204" pitchFamily="34" charset="0"/>
              <a:buChar char="•"/>
            </a:pPr>
            <a:r>
              <a:rPr lang="fr-FR" sz="1300" b="0" i="0" strike="noStrike" cap="none" spc="0" baseline="0" dirty="0">
                <a:solidFill>
                  <a:srgbClr val="181818"/>
                </a:solidFill>
                <a:effectLst/>
                <a:latin typeface="Arial"/>
                <a:ea typeface="Arial"/>
                <a:cs typeface="Arial"/>
              </a:rPr>
              <a:t>Plusieurs restaurants sont déjà complets en raison de la conférence.</a:t>
            </a:r>
          </a:p>
          <a:p>
            <a:pPr marL="285750" indent="-285750">
              <a:spcAft>
                <a:spcPts val="500"/>
              </a:spcAft>
              <a:buClr>
                <a:schemeClr val="accent2"/>
              </a:buClr>
              <a:buFont typeface="Arial" panose="020B0604020202020204" pitchFamily="34" charset="0"/>
              <a:buChar char="•"/>
            </a:pPr>
            <a:r>
              <a:rPr lang="fr-FR" sz="1300" b="0" i="0" strike="noStrike" cap="none" spc="0" baseline="0" dirty="0">
                <a:solidFill>
                  <a:srgbClr val="181818"/>
                </a:solidFill>
                <a:effectLst/>
                <a:latin typeface="Arial"/>
                <a:ea typeface="Arial"/>
                <a:cs typeface="Arial"/>
              </a:rPr>
              <a:t>Vous trouvez un restaurant où il reste encore de la place.</a:t>
            </a:r>
          </a:p>
          <a:p>
            <a:pPr marL="285750" indent="-285750">
              <a:spcAft>
                <a:spcPts val="500"/>
              </a:spcAft>
              <a:buClr>
                <a:schemeClr val="accent2"/>
              </a:buClr>
              <a:buFont typeface="Arial" panose="020B0604020202020204" pitchFamily="34" charset="0"/>
              <a:buChar char="•"/>
            </a:pPr>
            <a:r>
              <a:rPr lang="fr-FR" sz="1300" b="0" i="0" strike="noStrike" cap="none" spc="0" baseline="0" dirty="0">
                <a:solidFill>
                  <a:srgbClr val="181818"/>
                </a:solidFill>
                <a:effectLst/>
                <a:latin typeface="Arial"/>
                <a:ea typeface="Arial"/>
                <a:cs typeface="Arial"/>
              </a:rPr>
              <a:t>Un critique respecté et indépendant a classé le restaurant comme l’un des cinq meilleurs de la ville.</a:t>
            </a:r>
          </a:p>
          <a:p>
            <a:pPr marL="285750" indent="-285750">
              <a:spcAft>
                <a:spcPts val="1000"/>
              </a:spcAft>
              <a:buClr>
                <a:schemeClr val="accent2"/>
              </a:buClr>
              <a:buFont typeface="Arial" panose="020B0604020202020204" pitchFamily="34" charset="0"/>
              <a:buChar char="•"/>
            </a:pPr>
            <a:r>
              <a:rPr lang="fr-FR" sz="1300" b="0" i="0" strike="noStrike" cap="none" spc="0" baseline="0" dirty="0">
                <a:solidFill>
                  <a:srgbClr val="181818"/>
                </a:solidFill>
                <a:effectLst/>
                <a:latin typeface="Arial"/>
                <a:ea typeface="Arial"/>
                <a:cs typeface="Arial"/>
              </a:rPr>
              <a:t>Le restaurant propose uniquement un menu de quatre plats avec un assortiment de vins pour [</a:t>
            </a:r>
            <a:r>
              <a:rPr lang="fr-FR" sz="1300" dirty="0">
                <a:solidFill>
                  <a:schemeClr val="bg1">
                    <a:lumMod val="10000"/>
                  </a:schemeClr>
                </a:solidFill>
                <a:highlight>
                  <a:srgbClr val="FFFF00"/>
                </a:highlight>
                <a:latin typeface="Arial" panose="020B0604020202020204" pitchFamily="34" charset="0"/>
                <a:cs typeface="Arial" panose="020B0604020202020204" pitchFamily="34" charset="0"/>
              </a:rPr>
              <a:t>insérer le plafond repas de la </a:t>
            </a:r>
            <a:r>
              <a:rPr lang="fr-FR" sz="1300" dirty="0" smtClean="0">
                <a:solidFill>
                  <a:schemeClr val="bg1">
                    <a:lumMod val="10000"/>
                  </a:schemeClr>
                </a:solidFill>
                <a:highlight>
                  <a:srgbClr val="FFFF00"/>
                </a:highlight>
                <a:latin typeface="Arial" panose="020B0604020202020204" pitchFamily="34" charset="0"/>
                <a:cs typeface="Arial" panose="020B0604020202020204" pitchFamily="34" charset="0"/>
              </a:rPr>
              <a:t>société</a:t>
            </a:r>
            <a:r>
              <a:rPr lang="fr-FR" sz="1300" b="0" i="0" strike="noStrike" cap="none" spc="0" baseline="0" dirty="0" smtClean="0">
                <a:solidFill>
                  <a:srgbClr val="181818"/>
                </a:solidFill>
                <a:effectLst/>
                <a:latin typeface="Arial"/>
                <a:ea typeface="Arial"/>
                <a:cs typeface="Arial"/>
              </a:rPr>
              <a:t>] </a:t>
            </a:r>
            <a:r>
              <a:rPr lang="fr-FR" sz="1300" b="0" i="0" strike="noStrike" cap="none" spc="0" baseline="0" dirty="0">
                <a:solidFill>
                  <a:srgbClr val="181818"/>
                </a:solidFill>
                <a:effectLst/>
                <a:latin typeface="Arial"/>
                <a:ea typeface="Arial"/>
                <a:cs typeface="Arial"/>
              </a:rPr>
              <a:t>par personne.</a:t>
            </a:r>
          </a:p>
          <a:p>
            <a:pPr>
              <a:spcAft>
                <a:spcPts val="400"/>
              </a:spcAft>
            </a:pPr>
            <a:r>
              <a:rPr lang="fr-FR" sz="1300" b="1" i="0" u="sng" strike="noStrike" cap="none" spc="0" baseline="0" dirty="0">
                <a:solidFill>
                  <a:srgbClr val="1F366A"/>
                </a:solidFill>
                <a:effectLst/>
                <a:uFill>
                  <a:solidFill>
                    <a:srgbClr val="71B1A2"/>
                  </a:solidFill>
                </a:uFill>
                <a:latin typeface="Arial"/>
                <a:ea typeface="Arial"/>
                <a:cs typeface="Arial"/>
              </a:rPr>
              <a:t>Pouvez-vous choisir ce restaurant pour le dîner d’affaires avec vos professionnels de santé ?</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9">
            <a:extLst>
              <a:ext uri="{FF2B5EF4-FFF2-40B4-BE49-F238E27FC236}">
                <a16:creationId xmlns="" xmlns:a16="http://schemas.microsoft.com/office/drawing/2014/main" id="{298BB615-41D4-4CA4-84A3-99AA19D781AD}"/>
              </a:ext>
            </a:extLst>
          </p:cNvPr>
          <p:cNvSpPr txBox="1"/>
          <p:nvPr/>
        </p:nvSpPr>
        <p:spPr>
          <a:xfrm>
            <a:off x="-7257" y="33570"/>
            <a:ext cx="6858000" cy="594360"/>
          </a:xfrm>
          <a:prstGeom prst="rect">
            <a:avLst/>
          </a:prstGeom>
          <a:noFill/>
        </p:spPr>
        <p:txBody>
          <a:bodyPr wrap="square">
            <a:spAutoFit/>
          </a:bodyPr>
          <a:ls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a:lstStyle>
          <a:p>
            <a:pPr marL="0" marR="0">
              <a:spcBef>
                <a:spcPct val="0"/>
              </a:spcBef>
              <a:spcAft>
                <a:spcPct val="0"/>
              </a:spcAft>
            </a:pPr>
            <a:r>
              <a:rPr lang="fr-FR" sz="1100" b="1" i="0" strike="noStrike" cap="none" spc="0" baseline="0" dirty="0">
                <a:solidFill>
                  <a:srgbClr val="FF0000"/>
                </a:solidFill>
                <a:effectLst/>
                <a:latin typeface="Lato"/>
                <a:ea typeface="Lato"/>
                <a:cs typeface="Lato"/>
              </a:rPr>
              <a:t>Avertissement</a:t>
            </a:r>
            <a:r>
              <a:rPr lang="fr-FR" sz="1100" b="0" i="0" strike="noStrike" cap="none" spc="0" baseline="0" dirty="0">
                <a:solidFill>
                  <a:srgbClr val="FF0000"/>
                </a:solidFill>
                <a:effectLst/>
                <a:latin typeface="Lato"/>
                <a:ea typeface="Lato"/>
                <a:cs typeface="Lato"/>
              </a:rPr>
              <a:t> : veuillez noter que ce document est extrait de la « Boîte à outils Compliance globale des distributeurs » de l'Advanced </a:t>
            </a:r>
            <a:r>
              <a:rPr lang="fr-FR" sz="1100" b="0" i="0" strike="noStrike" cap="none" spc="0" baseline="0" dirty="0" err="1">
                <a:solidFill>
                  <a:srgbClr val="FF0000"/>
                </a:solidFill>
                <a:effectLst/>
                <a:latin typeface="Lato"/>
                <a:ea typeface="Lato"/>
                <a:cs typeface="Lato"/>
              </a:rPr>
              <a:t>Medical</a:t>
            </a:r>
            <a:r>
              <a:rPr lang="fr-FR" sz="1100" b="0" i="0" strike="noStrike" cap="none" spc="0" baseline="0" dirty="0">
                <a:solidFill>
                  <a:srgbClr val="FF0000"/>
                </a:solidFill>
                <a:effectLst/>
                <a:latin typeface="Lato"/>
                <a:ea typeface="Lato"/>
                <a:cs typeface="Lato"/>
              </a:rPr>
              <a:t> </a:t>
            </a:r>
            <a:r>
              <a:rPr lang="fr-FR" sz="1100" b="0" i="0" strike="noStrike" cap="none" spc="0" baseline="0" dirty="0" err="1">
                <a:solidFill>
                  <a:srgbClr val="FF0000"/>
                </a:solidFill>
                <a:effectLst/>
                <a:latin typeface="Lato"/>
                <a:ea typeface="Lato"/>
                <a:cs typeface="Lato"/>
              </a:rPr>
              <a:t>Technology</a:t>
            </a:r>
            <a:r>
              <a:rPr lang="fr-FR" sz="1100" b="0" i="0" strike="noStrike" cap="none" spc="0" baseline="0" dirty="0">
                <a:solidFill>
                  <a:srgbClr val="FF0000"/>
                </a:solidFill>
                <a:effectLst/>
                <a:latin typeface="Lato"/>
                <a:ea typeface="Lato"/>
                <a:cs typeface="Lato"/>
              </a:rPr>
              <a:t> Association® (</a:t>
            </a:r>
            <a:r>
              <a:rPr lang="fr-FR" sz="1100" b="0" i="0" strike="noStrike" cap="none" spc="0" baseline="0" dirty="0" err="1">
                <a:solidFill>
                  <a:srgbClr val="FF0000"/>
                </a:solidFill>
                <a:effectLst/>
                <a:latin typeface="Lato"/>
                <a:ea typeface="Lato"/>
                <a:cs typeface="Lato"/>
              </a:rPr>
              <a:t>AdvaMed</a:t>
            </a:r>
            <a:r>
              <a:rPr lang="fr-FR" sz="1100" b="0" i="0" strike="noStrike" cap="none" spc="0" baseline="0" dirty="0">
                <a:solidFill>
                  <a:srgbClr val="FF0000"/>
                </a:solidFill>
                <a:effectLst/>
                <a:latin typeface="Lato"/>
                <a:ea typeface="Lato"/>
                <a:cs typeface="Lato"/>
              </a:rPr>
              <a:t>®), site web : </a:t>
            </a:r>
            <a:r>
              <a:rPr lang="fr-FR" sz="1100" b="0" i="0" u="heavy" strike="noStrike" cap="none" spc="0" dirty="0">
                <a:solidFill>
                  <a:srgbClr val="006D6E"/>
                </a:solidFill>
                <a:effectLst/>
                <a:uFill>
                  <a:solidFill>
                    <a:srgbClr val="006D6E"/>
                  </a:solidFill>
                </a:uFill>
                <a:latin typeface="Lato"/>
                <a:ea typeface="Lato"/>
                <a:cs typeface="Lato"/>
                <a:hlinkClick r:id="rId5" history="0"/>
              </a:rPr>
              <a:t>https://www.advamed.org/issues/ethics-compliance/global-distributor-compliance-toolkit</a:t>
            </a:r>
            <a:r>
              <a:rPr lang="fr-FR" sz="1100" b="0" i="0" strike="noStrike" cap="none" spc="0" baseline="0" dirty="0">
                <a:solidFill>
                  <a:srgbClr val="181818"/>
                </a:solidFill>
                <a:effectLst/>
                <a:latin typeface="Lato"/>
                <a:ea typeface="Lato"/>
                <a:cs typeface="Lato"/>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extLst mod="1">
    <p:ext uri="{6950BFC3-D8DA-4A85-94F7-54DA5524770B}">
      <p188:commentRel xmlns="" xmlns:p188="http://schemas.microsoft.com/office/powerpoint/2018/8/main" r:id="rId6"/>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723631"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Dîner d’affaires : Partie 2</a:t>
            </a:r>
          </a:p>
          <a:p>
            <a:pPr marL="285750" indent="-285750">
              <a:spcAft>
                <a:spcPts val="3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Vous planifiez une réunion d’affaires autour d’un dîner avec certains de vos principaux clients durant une importante conférence.</a:t>
            </a:r>
          </a:p>
          <a:p>
            <a:pPr marL="285750" indent="-285750">
              <a:spcAft>
                <a:spcPts val="3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Plusieurs restaurants sont déjà complets en raison de la conférence.</a:t>
            </a:r>
          </a:p>
          <a:p>
            <a:pPr marL="285750" indent="-285750">
              <a:spcAft>
                <a:spcPts val="3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Vous trouvez un restaurant où il reste encore de la place.</a:t>
            </a:r>
          </a:p>
          <a:p>
            <a:pPr marL="285750" indent="-285750">
              <a:spcAft>
                <a:spcPts val="3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Un critique respecté et indépendant a classé le restaurant comme l’un des cinq meilleurs de la ville.</a:t>
            </a:r>
          </a:p>
          <a:p>
            <a:pPr marL="285750" indent="-285750">
              <a:spcAft>
                <a:spcPts val="300"/>
              </a:spcAft>
              <a:buClr>
                <a:schemeClr val="accent2"/>
              </a:buClr>
              <a:buFont typeface="Arial" panose="020B0604020202020204" pitchFamily="34" charset="0"/>
              <a:buChar char="•"/>
            </a:pPr>
            <a:r>
              <a:rPr lang="fr-FR" sz="1200" b="0" i="0" strike="noStrike" cap="none" spc="0" baseline="0" dirty="0">
                <a:solidFill>
                  <a:srgbClr val="181818"/>
                </a:solidFill>
                <a:effectLst/>
                <a:latin typeface="Arial"/>
                <a:ea typeface="Arial"/>
                <a:cs typeface="Arial"/>
              </a:rPr>
              <a:t>Le restaurant propose uniquement un menu de quatre plats avec un assortiment de vins pour </a:t>
            </a:r>
            <a:r>
              <a:rPr lang="fr-FR" sz="1200" b="0" i="0" strike="noStrike" cap="none" spc="0" baseline="0" dirty="0" smtClean="0">
                <a:solidFill>
                  <a:srgbClr val="181818"/>
                </a:solidFill>
                <a:effectLst/>
                <a:latin typeface="Arial"/>
                <a:ea typeface="Arial"/>
                <a:cs typeface="Arial"/>
              </a:rPr>
              <a:t>[</a:t>
            </a:r>
            <a:r>
              <a:rPr lang="fr-FR" sz="1200" dirty="0">
                <a:solidFill>
                  <a:schemeClr val="bg1">
                    <a:lumMod val="10000"/>
                  </a:schemeClr>
                </a:solidFill>
                <a:highlight>
                  <a:srgbClr val="FFFF00"/>
                </a:highlight>
                <a:latin typeface="Arial" panose="020B0604020202020204" pitchFamily="34" charset="0"/>
                <a:cs typeface="Arial" panose="020B0604020202020204" pitchFamily="34" charset="0"/>
              </a:rPr>
              <a:t>insérer le plafond repas de la société</a:t>
            </a:r>
            <a:r>
              <a:rPr lang="fr-FR" sz="1200" b="0" i="0" strike="noStrike" cap="none" spc="0" baseline="0" dirty="0" smtClean="0">
                <a:solidFill>
                  <a:srgbClr val="181818"/>
                </a:solidFill>
                <a:effectLst/>
                <a:latin typeface="Arial"/>
                <a:ea typeface="Arial"/>
                <a:cs typeface="Arial"/>
              </a:rPr>
              <a:t>] </a:t>
            </a:r>
            <a:r>
              <a:rPr lang="fr-FR" sz="1200" b="0" i="0" strike="noStrike" cap="none" spc="0" baseline="0" dirty="0">
                <a:solidFill>
                  <a:srgbClr val="181818"/>
                </a:solidFill>
                <a:effectLst/>
                <a:latin typeface="Arial"/>
                <a:ea typeface="Arial"/>
                <a:cs typeface="Arial"/>
              </a:rPr>
              <a:t>par personne.</a:t>
            </a:r>
          </a:p>
          <a:p>
            <a:pPr>
              <a:spcAft>
                <a:spcPts val="300"/>
              </a:spcAft>
            </a:pPr>
            <a:r>
              <a:rPr lang="fr-FR" sz="1200" b="1" i="0" u="sng" strike="noStrike" cap="none" spc="0" baseline="0" dirty="0">
                <a:solidFill>
                  <a:srgbClr val="1F366A"/>
                </a:solidFill>
                <a:effectLst/>
                <a:uFill>
                  <a:solidFill>
                    <a:srgbClr val="71B1A2"/>
                  </a:solidFill>
                </a:uFill>
                <a:latin typeface="Arial"/>
                <a:ea typeface="Arial"/>
                <a:cs typeface="Arial"/>
              </a:rPr>
              <a:t>Pouvez-vous choisir ce restaurant pour le dîner d’affaires avec vos professionnels de santé ?</a:t>
            </a:r>
            <a:endParaRPr lang="en-US" sz="1200" b="1" u="sng" dirty="0">
              <a:solidFill>
                <a:schemeClr val="accent1"/>
              </a:solidFill>
              <a:uFill>
                <a:solidFill>
                  <a:schemeClr val="accent3"/>
                </a:solidFill>
              </a:u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Rectangle 6">
            <a:extLst>
              <a:ext uri="{FF2B5EF4-FFF2-40B4-BE49-F238E27FC236}">
                <a16:creationId xmlns="" xmlns:a16="http://schemas.microsoft.com/office/drawing/2014/main" id="{33A1CC6C-D421-FF48-8C85-2F2921ACFEF3}"/>
              </a:ext>
            </a:extLst>
          </p:cNvPr>
          <p:cNvSpPr/>
          <p:nvPr/>
        </p:nvSpPr>
        <p:spPr>
          <a:xfrm>
            <a:off x="5181599" y="1920936"/>
            <a:ext cx="3711389"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 xmlns:a16="http://schemas.microsoft.com/office/drawing/2014/main" id="{5F049DA5-28A8-EF4C-9051-F97318BDB80E}"/>
              </a:ext>
            </a:extLst>
          </p:cNvPr>
          <p:cNvSpPr txBox="1"/>
          <p:nvPr/>
        </p:nvSpPr>
        <p:spPr>
          <a:xfrm>
            <a:off x="5334000" y="2100886"/>
            <a:ext cx="3494979" cy="2718693"/>
          </a:xfrm>
          <a:prstGeom prst="rect">
            <a:avLst/>
          </a:prstGeom>
          <a:noFill/>
        </p:spPr>
        <p:txBody>
          <a:bodyPr wrap="square" rtlCol="0">
            <a:spAutoFit/>
          </a:bodyPr>
          <a:lstStyle/>
          <a:p>
            <a:pPr>
              <a:spcAft>
                <a:spcPts val="500"/>
              </a:spcAft>
            </a:pPr>
            <a:r>
              <a:rPr lang="fr-FR" sz="1100" b="1" i="0" strike="noStrike" cap="none" spc="0" baseline="0" dirty="0">
                <a:solidFill>
                  <a:srgbClr val="FFFFFF"/>
                </a:solidFill>
                <a:effectLst/>
                <a:latin typeface="Arial"/>
                <a:ea typeface="Arial"/>
                <a:cs typeface="Arial"/>
              </a:rPr>
              <a:t>Vous devez tenir compte de plusieurs éléments avant de choisir ce restaurant, notamment :</a:t>
            </a:r>
            <a:endParaRPr lang="en-US" sz="1100" dirty="0">
              <a:solidFill>
                <a:srgbClr val="FFFFFF"/>
              </a:solidFill>
            </a:endParaRPr>
          </a:p>
          <a:p>
            <a:pPr marL="171450" indent="-171450">
              <a:spcAft>
                <a:spcPts val="500"/>
              </a:spcAft>
              <a:buFont typeface="Arial" panose="020B0604020202020204" pitchFamily="34" charset="0"/>
              <a:buChar char="•"/>
            </a:pPr>
            <a:r>
              <a:rPr lang="fr-FR" sz="1100" b="0" i="0" strike="noStrike" cap="none" spc="0" baseline="0" dirty="0">
                <a:solidFill>
                  <a:srgbClr val="FFFFFF"/>
                </a:solidFill>
                <a:effectLst/>
                <a:latin typeface="Arial"/>
                <a:ea typeface="Arial"/>
                <a:cs typeface="Arial"/>
              </a:rPr>
              <a:t>Les exigences du code local du secteur en matière de lieux et de montants maximaux relatifs aux frais d’hospitalité.</a:t>
            </a:r>
          </a:p>
          <a:p>
            <a:pPr marL="171450" indent="-171450">
              <a:spcAft>
                <a:spcPts val="500"/>
              </a:spcAft>
              <a:buFont typeface="Arial" panose="020B0604020202020204" pitchFamily="34" charset="0"/>
              <a:buChar char="•"/>
            </a:pPr>
            <a:r>
              <a:rPr lang="fr-FR" sz="1100" b="0" i="0" strike="noStrike" cap="none" spc="0" baseline="0" dirty="0">
                <a:solidFill>
                  <a:srgbClr val="FFFFFF"/>
                </a:solidFill>
                <a:effectLst/>
                <a:latin typeface="Arial"/>
                <a:ea typeface="Arial"/>
                <a:cs typeface="Arial"/>
              </a:rPr>
              <a:t>Si votre fabricant vous autorise à entreprendre cette activité et s’il vous impose des restrictions en matière de frais d’hospitalité.</a:t>
            </a:r>
          </a:p>
          <a:p>
            <a:pPr marL="171450" indent="-171450">
              <a:spcAft>
                <a:spcPts val="500"/>
              </a:spcAft>
              <a:buFont typeface="Arial" panose="020B0604020202020204" pitchFamily="34" charset="0"/>
              <a:buChar char="•"/>
            </a:pPr>
            <a:r>
              <a:rPr lang="fr-FR" sz="1100" b="0" i="0" strike="noStrike" cap="none" spc="0" baseline="0" dirty="0">
                <a:solidFill>
                  <a:srgbClr val="FFFFFF"/>
                </a:solidFill>
                <a:effectLst/>
                <a:latin typeface="Arial"/>
                <a:ea typeface="Arial"/>
                <a:cs typeface="Arial"/>
              </a:rPr>
              <a:t>Nous vous conseillons de choisir un restaurant plus discret pour éviter toute publicité ou de reporter la réunion à une autre date.</a:t>
            </a:r>
          </a:p>
          <a:p>
            <a:pPr marL="171450" indent="-171450">
              <a:spcAft>
                <a:spcPts val="500"/>
              </a:spcAft>
              <a:buFont typeface="Arial" panose="020B0604020202020204" pitchFamily="34" charset="0"/>
              <a:buChar char="•"/>
            </a:pPr>
            <a:r>
              <a:rPr lang="fr-FR" sz="1100" b="0" i="0" strike="noStrike" cap="none" spc="0" baseline="0" dirty="0">
                <a:solidFill>
                  <a:srgbClr val="FFFFFF"/>
                </a:solidFill>
                <a:effectLst/>
                <a:latin typeface="Arial"/>
                <a:ea typeface="Arial"/>
                <a:cs typeface="Arial"/>
              </a:rPr>
              <a:t>Si les professionnels de santé sont également des fonctionnaires, ils ne seront peut-être pas autorisés à accepter ces frais d’hospitalité.</a:t>
            </a:r>
          </a:p>
        </p:txBody>
      </p:sp>
    </p:spTree>
    <p:custDataLst>
      <p:tags r:id="rId1"/>
    </p:custDataLst>
    <p:extLst>
      <p:ext uri="{BB962C8B-B14F-4D97-AF65-F5344CB8AC3E}">
        <p14:creationId xmlns:p14="http://schemas.microsoft.com/office/powerpoint/2010/main" val="18827217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 xmlns:a16="http://schemas.microsoft.com/office/drawing/2014/main"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 xmlns:a16="http://schemas.microsoft.com/office/drawing/2014/main"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647432"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Discussion informelle : Partie 1</a:t>
            </a:r>
          </a:p>
          <a:p>
            <a:pPr>
              <a:spcAft>
                <a:spcPts val="1000"/>
              </a:spcAft>
            </a:pPr>
            <a:r>
              <a:rPr lang="fr-FR" sz="1300" b="0" i="0" strike="noStrike" cap="none" spc="0" baseline="0" dirty="0">
                <a:solidFill>
                  <a:srgbClr val="181818"/>
                </a:solidFill>
                <a:effectLst/>
                <a:latin typeface="Arial"/>
                <a:ea typeface="Arial"/>
                <a:cs typeface="Arial"/>
              </a:rPr>
              <a:t>Lors d’un dîner d’affaires avec un professionnel de santé réputé, ce dernier vous dit ceci :</a:t>
            </a:r>
          </a:p>
          <a:p>
            <a:pPr marL="228600" lvl="1">
              <a:lnSpc>
                <a:spcPts val="1700"/>
              </a:lnSpc>
              <a:spcAft>
                <a:spcPts val="1000"/>
              </a:spcAft>
            </a:pPr>
            <a:r>
              <a:rPr lang="fr-FR" sz="1300" b="0" i="1" strike="noStrike" cap="none" spc="0" baseline="0" dirty="0">
                <a:solidFill>
                  <a:srgbClr val="181818"/>
                </a:solidFill>
                <a:effectLst/>
                <a:latin typeface="Arial"/>
                <a:ea typeface="Arial"/>
                <a:cs typeface="Arial"/>
              </a:rPr>
              <a:t>Comme vous le savez, j’utilise les produits de votre société depuis longtemps. J’ai l’intention d’utiliser mes connaissances pour former d’autres médecins et j’utiliserais volontiers vos produits durant ces opérations si vous me dédommagez en échange. Je vous enverrai les détails la semaine prochaine. J’espère recevoir de bonnes nouvelles de votre part.</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fr-FR" sz="1300" b="1" i="0" u="sng" strike="noStrike" cap="none" spc="0" baseline="0" dirty="0">
                <a:solidFill>
                  <a:srgbClr val="1F366A"/>
                </a:solidFill>
                <a:effectLst/>
                <a:uFill>
                  <a:solidFill>
                    <a:srgbClr val="71B1A2"/>
                  </a:solidFill>
                </a:uFill>
                <a:latin typeface="Arial"/>
                <a:ea typeface="Arial"/>
                <a:cs typeface="Arial"/>
              </a:rPr>
              <a:t>Quelle doit être votre réponse ?</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312075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 xmlns:a16="http://schemas.microsoft.com/office/drawing/2014/main"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603946"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Discussion informelle : Partie 2</a:t>
            </a:r>
          </a:p>
          <a:p>
            <a:pPr>
              <a:spcAft>
                <a:spcPts val="1000"/>
              </a:spcAft>
            </a:pPr>
            <a:r>
              <a:rPr lang="fr-FR" sz="1300" b="0" i="0" strike="noStrike" cap="none" spc="0" baseline="0" dirty="0">
                <a:solidFill>
                  <a:srgbClr val="181818"/>
                </a:solidFill>
                <a:effectLst/>
                <a:latin typeface="Arial"/>
                <a:ea typeface="Arial"/>
                <a:cs typeface="Arial"/>
              </a:rPr>
              <a:t>Lors d’un dîner d’affaires avec un professionnel de santé réputé, ce dernier vous dit ceci :</a:t>
            </a:r>
          </a:p>
          <a:p>
            <a:pPr marL="228600" lvl="1">
              <a:lnSpc>
                <a:spcPts val="1700"/>
              </a:lnSpc>
              <a:spcAft>
                <a:spcPts val="1000"/>
              </a:spcAft>
            </a:pPr>
            <a:r>
              <a:rPr lang="fr-FR" sz="1300" b="0" i="1" strike="noStrike" cap="none" spc="0" baseline="0" dirty="0">
                <a:solidFill>
                  <a:srgbClr val="181818"/>
                </a:solidFill>
                <a:effectLst/>
                <a:latin typeface="Arial"/>
                <a:ea typeface="Arial"/>
                <a:cs typeface="Arial"/>
              </a:rPr>
              <a:t>Comme vous le savez, j’utilise les produits de votre société depuis longtemps. J’ai l’intention d’utiliser mes connaissances pour former d’autres médecins et j’utiliserais volontiers vos produits durant ces opérations si vous me dédommagez en échange. Je vous enverrai les détails la semaine prochaine. J’espère recevoir de bonnes nouvelles de votre part.</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fr-FR" sz="1300" b="1" i="0" u="sng" strike="noStrike" cap="none" spc="0" baseline="0" dirty="0">
                <a:solidFill>
                  <a:srgbClr val="1F366A"/>
                </a:solidFill>
                <a:effectLst/>
                <a:uFill>
                  <a:solidFill>
                    <a:srgbClr val="71B1A2"/>
                  </a:solidFill>
                </a:uFill>
                <a:latin typeface="Arial"/>
                <a:ea typeface="Arial"/>
                <a:cs typeface="Arial"/>
              </a:rPr>
              <a:t>Quelle doit être votre réponse ?</a:t>
            </a:r>
            <a:endParaRPr lang="en-US" sz="1300" b="1" dirty="0">
              <a:solidFill>
                <a:schemeClr val="bg1">
                  <a:lumMod val="10000"/>
                </a:schemeClr>
              </a:solid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Rectangle 9">
            <a:extLst>
              <a:ext uri="{FF2B5EF4-FFF2-40B4-BE49-F238E27FC236}">
                <a16:creationId xmlns="" xmlns:a16="http://schemas.microsoft.com/office/drawing/2014/main" id="{2763CB5C-3824-B943-A6FF-E77080E08DCF}"/>
              </a:ext>
            </a:extLst>
          </p:cNvPr>
          <p:cNvSpPr/>
          <p:nvPr/>
        </p:nvSpPr>
        <p:spPr>
          <a:xfrm>
            <a:off x="5334000" y="1920936"/>
            <a:ext cx="3428231"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 xmlns:a16="http://schemas.microsoft.com/office/drawing/2014/main" id="{B4E047AA-5820-C342-99F3-0FD22EB5A272}"/>
              </a:ext>
            </a:extLst>
          </p:cNvPr>
          <p:cNvSpPr txBox="1"/>
          <p:nvPr/>
        </p:nvSpPr>
        <p:spPr>
          <a:xfrm>
            <a:off x="5122142" y="1154251"/>
            <a:ext cx="1354858" cy="3170099"/>
          </a:xfrm>
          <a:prstGeom prst="rect">
            <a:avLst/>
          </a:prstGeom>
          <a:noFill/>
        </p:spPr>
        <p:txBody>
          <a:bodyPr wrap="none" rtlCol="0">
            <a:spAutoFit/>
          </a:bodyPr>
          <a:lstStyle/>
          <a:p>
            <a:r>
              <a:rPr lang="en-US" sz="20000" b="1" spc="-1000" dirty="0">
                <a:solidFill>
                  <a:srgbClr val="FFFFFF">
                    <a:alpha val="10000"/>
                  </a:srgbClr>
                </a:solidFill>
                <a:latin typeface="Arial Black" panose="020B0604020202020204" pitchFamily="34" charset="0"/>
                <a:cs typeface="Arial Black" panose="020B0604020202020204" pitchFamily="34" charset="0"/>
              </a:rPr>
              <a:t>‘‘</a:t>
            </a:r>
          </a:p>
        </p:txBody>
      </p:sp>
      <p:sp>
        <p:nvSpPr>
          <p:cNvPr id="16" name="TextBox 15">
            <a:extLst>
              <a:ext uri="{FF2B5EF4-FFF2-40B4-BE49-F238E27FC236}">
                <a16:creationId xmlns="" xmlns:a16="http://schemas.microsoft.com/office/drawing/2014/main" id="{635C21DF-C9BD-BB48-9DAB-81269B595F1B}"/>
              </a:ext>
            </a:extLst>
          </p:cNvPr>
          <p:cNvSpPr txBox="1"/>
          <p:nvPr/>
        </p:nvSpPr>
        <p:spPr>
          <a:xfrm>
            <a:off x="7543800" y="3558450"/>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7" name="TextBox 16">
            <a:extLst>
              <a:ext uri="{FF2B5EF4-FFF2-40B4-BE49-F238E27FC236}">
                <a16:creationId xmlns="" xmlns:a16="http://schemas.microsoft.com/office/drawing/2014/main" id="{C51A8A4F-046F-5542-B381-499597E73161}"/>
              </a:ext>
            </a:extLst>
          </p:cNvPr>
          <p:cNvSpPr txBox="1"/>
          <p:nvPr/>
        </p:nvSpPr>
        <p:spPr>
          <a:xfrm>
            <a:off x="5641617" y="2038350"/>
            <a:ext cx="2757125" cy="2605921"/>
          </a:xfrm>
          <a:prstGeom prst="rect">
            <a:avLst/>
          </a:prstGeom>
          <a:noFill/>
        </p:spPr>
        <p:txBody>
          <a:bodyPr wrap="square" rtlCol="0">
            <a:noAutofit/>
          </a:bodyPr>
          <a:lstStyle/>
          <a:p>
            <a:pPr indent="-228554">
              <a:spcAft>
                <a:spcPts val="1000"/>
              </a:spcAft>
            </a:pPr>
            <a:r>
              <a:rPr lang="fr-FR" sz="1350" b="0" i="1" strike="noStrike" cap="none" spc="0" baseline="0" dirty="0">
                <a:solidFill>
                  <a:srgbClr val="FFFFFF"/>
                </a:solidFill>
                <a:effectLst/>
                <a:latin typeface="Arial"/>
                <a:ea typeface="Arial"/>
                <a:cs typeface="Arial"/>
              </a:rPr>
              <a:t>Je n’ai pas le droit de vous offrir un avantage quel qu’il soit </a:t>
            </a:r>
            <a:r>
              <a:rPr lang="fr-FR" sz="1350" i="1" dirty="0">
                <a:solidFill>
                  <a:srgbClr val="FFFFFF"/>
                </a:solidFill>
                <a:latin typeface="Arial"/>
                <a:ea typeface="Arial"/>
                <a:cs typeface="Arial"/>
              </a:rPr>
              <a:t>pour vous dédommager de vos commandes</a:t>
            </a:r>
            <a:r>
              <a:rPr lang="fr-FR" sz="1350" b="0" i="1" strike="noStrike" cap="none" spc="0" baseline="0" dirty="0">
                <a:solidFill>
                  <a:srgbClr val="FFFFFF"/>
                </a:solidFill>
                <a:effectLst/>
                <a:latin typeface="Arial"/>
                <a:ea typeface="Arial"/>
                <a:cs typeface="Arial"/>
              </a:rPr>
              <a:t> ou comme condition pour de futures commandes. Cela pourrait constituer une violation de la loi américaine </a:t>
            </a:r>
            <a:r>
              <a:rPr lang="fr-FR" sz="1350" b="0" i="1" strike="noStrike" cap="none" spc="0" baseline="0" dirty="0" err="1">
                <a:solidFill>
                  <a:srgbClr val="FFFFFF"/>
                </a:solidFill>
                <a:effectLst/>
                <a:latin typeface="Arial"/>
                <a:ea typeface="Arial"/>
                <a:cs typeface="Arial"/>
              </a:rPr>
              <a:t>Foreign</a:t>
            </a:r>
            <a:r>
              <a:rPr lang="fr-FR" sz="1350" b="0" i="1" strike="noStrike" cap="none" spc="0" baseline="0" dirty="0">
                <a:solidFill>
                  <a:srgbClr val="FFFFFF"/>
                </a:solidFill>
                <a:effectLst/>
                <a:latin typeface="Arial"/>
                <a:ea typeface="Arial"/>
                <a:cs typeface="Arial"/>
              </a:rPr>
              <a:t> </a:t>
            </a:r>
            <a:r>
              <a:rPr lang="fr-FR" sz="1350" b="0" i="1" strike="noStrike" cap="none" spc="0" baseline="0" dirty="0" err="1">
                <a:solidFill>
                  <a:srgbClr val="FFFFFF"/>
                </a:solidFill>
                <a:effectLst/>
                <a:latin typeface="Arial"/>
                <a:ea typeface="Arial"/>
                <a:cs typeface="Arial"/>
              </a:rPr>
              <a:t>Corrupt</a:t>
            </a:r>
            <a:r>
              <a:rPr lang="fr-FR" sz="1350" b="0" i="1" strike="noStrike" cap="none" spc="0" baseline="0" dirty="0">
                <a:solidFill>
                  <a:srgbClr val="FFFFFF"/>
                </a:solidFill>
                <a:effectLst/>
                <a:latin typeface="Arial"/>
                <a:ea typeface="Arial"/>
                <a:cs typeface="Arial"/>
              </a:rPr>
              <a:t> Practices </a:t>
            </a:r>
            <a:r>
              <a:rPr lang="fr-FR" sz="1350" b="0" i="1" strike="noStrike" cap="none" spc="0" baseline="0" dirty="0" err="1">
                <a:solidFill>
                  <a:srgbClr val="FFFFFF"/>
                </a:solidFill>
                <a:effectLst/>
                <a:latin typeface="Arial"/>
                <a:ea typeface="Arial"/>
                <a:cs typeface="Arial"/>
              </a:rPr>
              <a:t>Act</a:t>
            </a:r>
            <a:r>
              <a:rPr lang="fr-FR" sz="1350" b="0" i="1" strike="noStrike" cap="none" spc="0" baseline="0" dirty="0">
                <a:solidFill>
                  <a:srgbClr val="FFFFFF"/>
                </a:solidFill>
                <a:effectLst/>
                <a:latin typeface="Arial"/>
                <a:ea typeface="Arial"/>
                <a:cs typeface="Arial"/>
              </a:rPr>
              <a:t> et/ou des lois anticorruption locales et être considéré comme un acte de corruption. Vous et moi risquerions de très graves sanctions dans ce cas.</a:t>
            </a:r>
            <a:endParaRPr lang="en-US" sz="1350" b="1" i="1" dirty="0">
              <a:solidFill>
                <a:srgbClr val="FFFFFF"/>
              </a:solidFill>
            </a:endParaRPr>
          </a:p>
        </p:txBody>
      </p:sp>
    </p:spTree>
    <p:custDataLst>
      <p:tags r:id="rId1"/>
    </p:custDataLst>
    <p:extLst>
      <p:ext uri="{BB962C8B-B14F-4D97-AF65-F5344CB8AC3E}">
        <p14:creationId xmlns:p14="http://schemas.microsoft.com/office/powerpoint/2010/main" val="30705350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 xmlns:a16="http://schemas.microsoft.com/office/drawing/2014/main" id="{3F7E96E7-3BF5-D642-A82E-4028CA715F40}"/>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 xmlns:a16="http://schemas.microsoft.com/office/drawing/2014/main"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fr-FR" sz="2100" b="1" i="0" strike="noStrike" cap="none" spc="0" baseline="0">
                <a:solidFill>
                  <a:srgbClr val="006D6F"/>
                </a:solidFill>
                <a:effectLst/>
                <a:latin typeface="Arial"/>
                <a:ea typeface="Arial"/>
                <a:cs typeface="Arial"/>
              </a:rPr>
              <a:t>Discussion informelle : Partie 3</a:t>
            </a:r>
          </a:p>
          <a:p>
            <a:pPr>
              <a:spcAft>
                <a:spcPts val="1000"/>
              </a:spcAft>
            </a:pPr>
            <a:r>
              <a:rPr lang="fr-FR" sz="1300" b="0" i="0" strike="noStrike" cap="none" spc="0" baseline="0">
                <a:solidFill>
                  <a:srgbClr val="181818"/>
                </a:solidFill>
                <a:effectLst/>
                <a:latin typeface="Arial"/>
                <a:ea typeface="Arial"/>
                <a:cs typeface="Arial"/>
              </a:rPr>
              <a:t>Lors d’un dîner d’affaires avec un professionnel de santé réputé, ce dernier vous dit ceci :</a:t>
            </a:r>
          </a:p>
          <a:p>
            <a:pPr marL="228600" lvl="1">
              <a:lnSpc>
                <a:spcPts val="1700"/>
              </a:lnSpc>
              <a:spcAft>
                <a:spcPts val="1000"/>
              </a:spcAft>
            </a:pPr>
            <a:r>
              <a:rPr lang="fr-FR" sz="1300" b="0" i="1" strike="noStrike" cap="none" spc="0" baseline="0">
                <a:solidFill>
                  <a:srgbClr val="181818"/>
                </a:solidFill>
                <a:effectLst/>
                <a:latin typeface="Arial"/>
                <a:ea typeface="Arial"/>
                <a:cs typeface="Arial"/>
              </a:rPr>
              <a:t>Comme vous le savez, je suis très impliqué dans une association caritative locale qui rend service à la communauté. Un don de 50 000 USD serait très apprécié dans le cadre de notre mission caritative.</a:t>
            </a:r>
          </a:p>
          <a:p>
            <a:pPr indent="-228554">
              <a:spcAft>
                <a:spcPts val="1000"/>
              </a:spcAft>
            </a:pPr>
            <a:r>
              <a:rPr lang="fr-FR" sz="1300" b="1" i="0" u="sng" strike="noStrike" cap="none" spc="0" baseline="0">
                <a:solidFill>
                  <a:srgbClr val="1F366A"/>
                </a:solidFill>
                <a:effectLst/>
                <a:uFill>
                  <a:solidFill>
                    <a:srgbClr val="71B1A2"/>
                  </a:solidFill>
                </a:uFill>
                <a:latin typeface="Arial"/>
                <a:ea typeface="Arial"/>
                <a:cs typeface="Arial"/>
              </a:rPr>
              <a:t>Que devez-vous faire ?</a:t>
            </a:r>
            <a:endParaRPr lang="en-US" sz="1300" b="1" u="sng">
              <a:solidFill>
                <a:schemeClr val="accent1"/>
              </a:solidFill>
              <a:uFill>
                <a:solidFill>
                  <a:schemeClr val="accent3"/>
                </a:solidFill>
              </a:u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1899873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 xmlns:a16="http://schemas.microsoft.com/office/drawing/2014/main" id="{4D4E3265-38EF-1149-ADA7-5056C6DF9EA5}"/>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7" name="TextBox 6">
            <a:extLst>
              <a:ext uri="{FF2B5EF4-FFF2-40B4-BE49-F238E27FC236}">
                <a16:creationId xmlns=""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fr-FR" sz="2100" b="1" i="0" strike="noStrike" cap="none" spc="0" baseline="0">
                <a:solidFill>
                  <a:srgbClr val="006D6F"/>
                </a:solidFill>
                <a:effectLst/>
                <a:latin typeface="Arial"/>
                <a:ea typeface="Arial"/>
                <a:cs typeface="Arial"/>
              </a:rPr>
              <a:t>Discussion informelle : Partie 4</a:t>
            </a:r>
          </a:p>
          <a:p>
            <a:pPr>
              <a:spcAft>
                <a:spcPts val="1000"/>
              </a:spcAft>
            </a:pPr>
            <a:r>
              <a:rPr lang="fr-FR" sz="1300" b="0" i="0" strike="noStrike" cap="none" spc="0" baseline="0">
                <a:solidFill>
                  <a:srgbClr val="181818"/>
                </a:solidFill>
                <a:effectLst/>
                <a:latin typeface="Arial"/>
                <a:ea typeface="Arial"/>
                <a:cs typeface="Arial"/>
              </a:rPr>
              <a:t>Lors d’un dîner d’affaires avec un professionnel de santé réputé, ce dernier vous dit ceci :</a:t>
            </a:r>
          </a:p>
          <a:p>
            <a:pPr marL="228600" lvl="1">
              <a:lnSpc>
                <a:spcPts val="1700"/>
              </a:lnSpc>
              <a:spcAft>
                <a:spcPts val="1000"/>
              </a:spcAft>
            </a:pPr>
            <a:r>
              <a:rPr lang="fr-FR" sz="1300" b="0" i="1" strike="noStrike" cap="none" spc="0" baseline="0">
                <a:solidFill>
                  <a:srgbClr val="181818"/>
                </a:solidFill>
                <a:effectLst/>
                <a:latin typeface="Arial"/>
                <a:ea typeface="Arial"/>
                <a:cs typeface="Arial"/>
              </a:rPr>
              <a:t>Comme vous le savez, je suis très impliqué dans une association caritative locale qui rend service à la communauté. Un don de 50 000 USD serait très apprécié dans le cadre de notre mission caritative.</a:t>
            </a:r>
          </a:p>
          <a:p>
            <a:pPr indent="-228554">
              <a:spcAft>
                <a:spcPts val="1000"/>
              </a:spcAft>
            </a:pPr>
            <a:r>
              <a:rPr lang="fr-FR" sz="1300" b="1" i="0" u="sng" strike="noStrike" cap="none" spc="0" baseline="0">
                <a:solidFill>
                  <a:srgbClr val="1F366A"/>
                </a:solidFill>
                <a:effectLst/>
                <a:uFill>
                  <a:solidFill>
                    <a:srgbClr val="71B1A2"/>
                  </a:solidFill>
                </a:uFill>
                <a:latin typeface="Arial"/>
                <a:ea typeface="Arial"/>
                <a:cs typeface="Arial"/>
              </a:rPr>
              <a:t>Que devez-vous faire ?</a:t>
            </a:r>
            <a:endParaRPr lang="en-US" sz="1300" b="1" u="sng">
              <a:solidFill>
                <a:schemeClr val="accent1"/>
              </a:solidFill>
              <a:uFill>
                <a:solidFill>
                  <a:schemeClr val="accent3"/>
                </a:solidFill>
              </a:u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Rectangle 9">
            <a:extLst>
              <a:ext uri="{FF2B5EF4-FFF2-40B4-BE49-F238E27FC236}">
                <a16:creationId xmlns="" xmlns:a16="http://schemas.microsoft.com/office/drawing/2014/main" id="{EBB0D8FB-484B-564F-BA96-DBBB71FD1AD0}"/>
              </a:ext>
            </a:extLst>
          </p:cNvPr>
          <p:cNvSpPr/>
          <p:nvPr/>
        </p:nvSpPr>
        <p:spPr>
          <a:xfrm>
            <a:off x="5584243" y="1915616"/>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 xmlns:a16="http://schemas.microsoft.com/office/drawing/2014/main" id="{48793B2A-8AEE-EE4F-9A51-3E9B030149D3}"/>
              </a:ext>
            </a:extLst>
          </p:cNvPr>
          <p:cNvSpPr txBox="1"/>
          <p:nvPr/>
        </p:nvSpPr>
        <p:spPr>
          <a:xfrm>
            <a:off x="5775714" y="2222271"/>
            <a:ext cx="2911085" cy="2400657"/>
          </a:xfrm>
          <a:prstGeom prst="rect">
            <a:avLst/>
          </a:prstGeom>
          <a:noFill/>
        </p:spPr>
        <p:txBody>
          <a:bodyPr wrap="square" rtlCol="0">
            <a:spAutoFit/>
          </a:bodyPr>
          <a:lstStyle/>
          <a:p>
            <a:pPr>
              <a:spcAft>
                <a:spcPts val="500"/>
              </a:spcAft>
            </a:pPr>
            <a:r>
              <a:rPr lang="fr-FR" sz="1500" b="0" i="0" strike="noStrike" cap="none" spc="0" baseline="0" dirty="0">
                <a:solidFill>
                  <a:srgbClr val="FFFFFF"/>
                </a:solidFill>
                <a:effectLst/>
                <a:latin typeface="Arial"/>
                <a:ea typeface="Arial"/>
                <a:cs typeface="Arial"/>
              </a:rPr>
              <a:t>Répondre au professionnel de santé que vous n’êtes pas autorisé à faire un don à une organisation caritative de son choix, car cela pourrait être considéré comme un paiement illicite en vertu de la loi américaine </a:t>
            </a:r>
            <a:r>
              <a:rPr lang="fr-FR" sz="1500" b="0" i="0" strike="noStrike" cap="none" spc="0" baseline="0" dirty="0" err="1">
                <a:solidFill>
                  <a:srgbClr val="FFFFFF"/>
                </a:solidFill>
                <a:effectLst/>
                <a:latin typeface="Arial"/>
                <a:ea typeface="Arial"/>
                <a:cs typeface="Arial"/>
              </a:rPr>
              <a:t>Foreign</a:t>
            </a:r>
            <a:r>
              <a:rPr lang="fr-FR" sz="1500" b="0" i="0" strike="noStrike" cap="none" spc="0" baseline="0" dirty="0">
                <a:solidFill>
                  <a:srgbClr val="FFFFFF"/>
                </a:solidFill>
                <a:effectLst/>
                <a:latin typeface="Arial"/>
                <a:ea typeface="Arial"/>
                <a:cs typeface="Arial"/>
              </a:rPr>
              <a:t> </a:t>
            </a:r>
            <a:r>
              <a:rPr lang="fr-FR" sz="1500" b="0" i="0" strike="noStrike" cap="none" spc="0" baseline="0" dirty="0" err="1">
                <a:solidFill>
                  <a:srgbClr val="FFFFFF"/>
                </a:solidFill>
                <a:effectLst/>
                <a:latin typeface="Arial"/>
                <a:ea typeface="Arial"/>
                <a:cs typeface="Arial"/>
              </a:rPr>
              <a:t>Corrupt</a:t>
            </a:r>
            <a:r>
              <a:rPr lang="fr-FR" sz="1500" b="0" i="0" strike="noStrike" cap="none" spc="0" baseline="0" dirty="0">
                <a:solidFill>
                  <a:srgbClr val="FFFFFF"/>
                </a:solidFill>
                <a:effectLst/>
                <a:latin typeface="Arial"/>
                <a:ea typeface="Arial"/>
                <a:cs typeface="Arial"/>
              </a:rPr>
              <a:t> Practices </a:t>
            </a:r>
            <a:r>
              <a:rPr lang="fr-FR" sz="1500" b="0" i="0" strike="noStrike" cap="none" spc="0" baseline="0" dirty="0" err="1">
                <a:solidFill>
                  <a:srgbClr val="FFFFFF"/>
                </a:solidFill>
                <a:effectLst/>
                <a:latin typeface="Arial"/>
                <a:ea typeface="Arial"/>
                <a:cs typeface="Arial"/>
              </a:rPr>
              <a:t>Act</a:t>
            </a:r>
            <a:r>
              <a:rPr lang="fr-FR" sz="1500" b="0" i="0" strike="noStrike" cap="none" spc="0" baseline="0" dirty="0">
                <a:solidFill>
                  <a:srgbClr val="FFFFFF"/>
                </a:solidFill>
                <a:effectLst/>
                <a:latin typeface="Arial"/>
                <a:ea typeface="Arial"/>
                <a:cs typeface="Arial"/>
              </a:rPr>
              <a:t> et/ou de la législation anticorruption locale.</a:t>
            </a:r>
          </a:p>
        </p:txBody>
      </p:sp>
    </p:spTree>
    <p:custDataLst>
      <p:tags r:id="rId1"/>
    </p:custDataLst>
    <p:extLst>
      <p:ext uri="{BB962C8B-B14F-4D97-AF65-F5344CB8AC3E}">
        <p14:creationId xmlns:p14="http://schemas.microsoft.com/office/powerpoint/2010/main" val="253228748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 xmlns:a16="http://schemas.microsoft.com/office/drawing/2014/main"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fr-FR" sz="2000" b="1" i="0" strike="noStrike" cap="none" spc="0" baseline="0" dirty="0">
                <a:solidFill>
                  <a:srgbClr val="006D6F"/>
                </a:solidFill>
                <a:effectLst/>
                <a:latin typeface="Arial"/>
                <a:ea typeface="Arial"/>
                <a:cs typeface="Arial"/>
              </a:rPr>
              <a:t>Demande de voyage : Partie 1</a:t>
            </a:r>
          </a:p>
          <a:p>
            <a:pPr>
              <a:spcAft>
                <a:spcPts val="400"/>
              </a:spcAft>
            </a:pPr>
            <a:r>
              <a:rPr lang="fr-FR" sz="1100" b="0" i="0" strike="noStrike" cap="none" spc="0" baseline="0" dirty="0">
                <a:solidFill>
                  <a:srgbClr val="181818"/>
                </a:solidFill>
                <a:effectLst/>
                <a:latin typeface="Arial"/>
                <a:ea typeface="Arial"/>
                <a:cs typeface="Arial"/>
              </a:rPr>
              <a:t>Un professionnel de santé client qui achète vos dispositifs médicaux vous demande de payer son trajet jusqu’aux bureaux d’un fabricant de dispositifs médicaux pour assister à une formation technique pratique sur les dispositifs. </a:t>
            </a:r>
            <a:br>
              <a:rPr lang="fr-FR" sz="1100" b="0" i="0" strike="noStrike" cap="none" spc="0" baseline="0" dirty="0">
                <a:solidFill>
                  <a:srgbClr val="181818"/>
                </a:solidFill>
                <a:effectLst/>
                <a:latin typeface="Arial"/>
                <a:ea typeface="Arial"/>
                <a:cs typeface="Arial"/>
              </a:rPr>
            </a:br>
            <a:r>
              <a:rPr lang="fr-FR" sz="1100" b="0" i="0" strike="noStrike" cap="none" spc="0" baseline="0" dirty="0">
                <a:solidFill>
                  <a:srgbClr val="181818"/>
                </a:solidFill>
                <a:effectLst/>
                <a:latin typeface="Arial"/>
                <a:ea typeface="Arial"/>
                <a:cs typeface="Arial"/>
              </a:rPr>
              <a:t>Il vous demande aussi d’inclure sur son itinéraire une excursion vers une destination de vacances très prisée. </a:t>
            </a:r>
            <a:r>
              <a:rPr lang="fr-FR" sz="1100" b="1" i="0" u="sng" strike="noStrike" cap="none" spc="0" baseline="0" dirty="0">
                <a:solidFill>
                  <a:srgbClr val="1F366A"/>
                </a:solidFill>
                <a:effectLst/>
                <a:uFill>
                  <a:solidFill>
                    <a:srgbClr val="71B1A2"/>
                  </a:solidFill>
                </a:uFill>
                <a:latin typeface="Arial"/>
                <a:ea typeface="Arial"/>
                <a:cs typeface="Arial"/>
              </a:rPr>
              <a:t>Quelle doit être votre réponse ?</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Payer l’intégralité du voyage puisqu’il y a un objectif commercial légitime.</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Demander à une agence de voyages de payer l’intégralité du voyage du client, puis rembourser l’agence de voyages.</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Payer le voyage du client jusqu’aux bureaux du fabricant de dispositifs médicaux s’il existe un besoin professionnel légitime pour que le professionnel de santé assiste à la formation, mais refuser de payer l’excursion parce qu’elle n’est pas liée à l’objectif professionnel du voyage.</a:t>
            </a: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70287650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5193022" cy="3139321"/>
          </a:xfrm>
          <a:prstGeom prst="rect">
            <a:avLst/>
          </a:prstGeom>
          <a:noFill/>
        </p:spPr>
        <p:txBody>
          <a:bodyPr wrap="square" rtlCol="0">
            <a:noAutofit/>
          </a:bodyPr>
          <a:lstStyle/>
          <a:p>
            <a:pPr>
              <a:spcAft>
                <a:spcPts val="400"/>
              </a:spcAft>
            </a:pPr>
            <a:r>
              <a:rPr lang="fr-FR" sz="2000" b="1" i="0" strike="noStrike" cap="none" spc="0" baseline="0" dirty="0">
                <a:solidFill>
                  <a:srgbClr val="006D6F"/>
                </a:solidFill>
                <a:effectLst/>
                <a:latin typeface="Arial"/>
                <a:ea typeface="Arial"/>
                <a:cs typeface="Arial"/>
              </a:rPr>
              <a:t>Demande de voyage : Partie 2</a:t>
            </a:r>
          </a:p>
          <a:p>
            <a:pPr>
              <a:spcAft>
                <a:spcPts val="400"/>
              </a:spcAft>
            </a:pPr>
            <a:r>
              <a:rPr lang="fr-FR" sz="1100" b="0" i="0" strike="noStrike" cap="none" spc="0" baseline="0" dirty="0">
                <a:solidFill>
                  <a:srgbClr val="181818"/>
                </a:solidFill>
                <a:effectLst/>
                <a:latin typeface="Arial"/>
                <a:ea typeface="Arial"/>
                <a:cs typeface="Arial"/>
              </a:rPr>
              <a:t>Un professionnel de santé client qui achète vos dispositifs médicaux vous demande de payer son trajet jusqu’aux bureaux d’un fabricant de dispositifs médicaux pour assister à une formation technique pratique sur les dispositifs. Il vous demande aussi d’inclure sur son itinéraire une excursion vers une destination de vacances très prisée. </a:t>
            </a:r>
            <a:r>
              <a:rPr lang="fr-FR" sz="1100" b="1" i="0" u="sng" strike="noStrike" cap="none" spc="0" baseline="0" dirty="0">
                <a:solidFill>
                  <a:srgbClr val="1F366A"/>
                </a:solidFill>
                <a:effectLst/>
                <a:uFill>
                  <a:solidFill>
                    <a:srgbClr val="71B1A2"/>
                  </a:solidFill>
                </a:uFill>
                <a:latin typeface="Arial"/>
                <a:ea typeface="Arial"/>
                <a:cs typeface="Arial"/>
              </a:rPr>
              <a:t>Quelle doit être votre réponse ?</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Payer l’intégralité du voyage puisqu’il y a un objectif commercial légitime.</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Demander à une agence de voyages de payer l’intégralité du voyage du client, puis rembourser l’agence de voyages.</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Payer le voyage du client jusqu’aux bureaux du fabricant de dispositifs médicaux s’il existe un besoin professionnel légitime pour que le professionnel de santé assiste à la formation, mais refuser de payer l’excursion parce qu’elle n’est pas liée à l’objectif professionnel du voyage.</a:t>
            </a: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Rectangle 6">
            <a:extLst>
              <a:ext uri="{FF2B5EF4-FFF2-40B4-BE49-F238E27FC236}">
                <a16:creationId xmlns="" xmlns:a16="http://schemas.microsoft.com/office/drawing/2014/main" id="{BD559C64-8299-9046-BEC1-1B7216F9D667}"/>
              </a:ext>
            </a:extLst>
          </p:cNvPr>
          <p:cNvSpPr/>
          <p:nvPr/>
        </p:nvSpPr>
        <p:spPr>
          <a:xfrm>
            <a:off x="5715000" y="1870829"/>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8" name="TextBox 7">
            <a:extLst>
              <a:ext uri="{FF2B5EF4-FFF2-40B4-BE49-F238E27FC236}">
                <a16:creationId xmlns="" xmlns:a16="http://schemas.microsoft.com/office/drawing/2014/main" id="{1F1A2338-291C-A343-87F6-B04664031DBB}"/>
              </a:ext>
            </a:extLst>
          </p:cNvPr>
          <p:cNvSpPr txBox="1"/>
          <p:nvPr/>
        </p:nvSpPr>
        <p:spPr>
          <a:xfrm>
            <a:off x="5867400" y="1975654"/>
            <a:ext cx="2885379" cy="2805896"/>
          </a:xfrm>
          <a:prstGeom prst="rect">
            <a:avLst/>
          </a:prstGeom>
          <a:noFill/>
        </p:spPr>
        <p:txBody>
          <a:bodyPr wrap="square" rtlCol="0">
            <a:spAutoFit/>
          </a:bodyPr>
          <a:lstStyle/>
          <a:p>
            <a:pPr>
              <a:spcAft>
                <a:spcPts val="1000"/>
              </a:spcAft>
            </a:pPr>
            <a:r>
              <a:rPr lang="fr-FR" sz="1400" b="1" i="0" strike="noStrike" cap="none" spc="0" baseline="0" dirty="0">
                <a:solidFill>
                  <a:srgbClr val="FFFFFF"/>
                </a:solidFill>
                <a:effectLst/>
                <a:latin typeface="Arial"/>
                <a:ea typeface="Arial"/>
                <a:cs typeface="Arial"/>
              </a:rPr>
              <a:t>La réponse correcte est C. </a:t>
            </a:r>
            <a:endParaRPr lang="en-US" sz="1600" dirty="0">
              <a:solidFill>
                <a:srgbClr val="FFFFFF"/>
              </a:solidFill>
            </a:endParaRPr>
          </a:p>
          <a:p>
            <a:r>
              <a:rPr lang="fr-FR" sz="1100" b="0" i="0" strike="noStrike" cap="none" spc="0" baseline="0" dirty="0">
                <a:solidFill>
                  <a:srgbClr val="FFFFFF"/>
                </a:solidFill>
                <a:effectLst/>
                <a:latin typeface="Arial"/>
                <a:ea typeface="Arial"/>
                <a:cs typeface="Arial"/>
              </a:rPr>
              <a:t>Il est permis de payer les frais de déplacement des professionnels de santé s’il existe un objectif commercial ou un besoin légitime et que les procédures internes de votre entreprise ainsi que le contrat avec le fabricant de vos produits médicaux le permettent. Les excursions qui n’ont pas d’objectif commercial légitime ne sont jamais autorisées. Vous pouvez toujours contacter [insérer le nom de l’interlocuteur dans la société] si vous avez besoin d’autres conseils sur ce qui est autorisé dans le cadre des interactions avec les professionnels de santé.</a:t>
            </a:r>
          </a:p>
        </p:txBody>
      </p:sp>
    </p:spTree>
    <p:custDataLst>
      <p:tags r:id="rId1"/>
    </p:custDataLst>
    <p:extLst>
      <p:ext uri="{BB962C8B-B14F-4D97-AF65-F5344CB8AC3E}">
        <p14:creationId xmlns:p14="http://schemas.microsoft.com/office/powerpoint/2010/main" val="29437318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6CB1B2C5-C21C-A54F-8C5D-3D992DE2E9F2}"/>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Billets pour un concert : Partie 1</a:t>
            </a:r>
          </a:p>
          <a:p>
            <a:pPr>
              <a:spcAft>
                <a:spcPts val="400"/>
              </a:spcAft>
            </a:pPr>
            <a:r>
              <a:rPr lang="fr-FR" sz="1800" b="0" i="0" strike="noStrike" cap="none" spc="0" baseline="0" dirty="0">
                <a:solidFill>
                  <a:srgbClr val="181818"/>
                </a:solidFill>
                <a:effectLst/>
                <a:latin typeface="Arial"/>
                <a:ea typeface="Arial"/>
                <a:cs typeface="Arial"/>
              </a:rPr>
              <a:t>Mary veut faire un cadeau à l’équipe d’infirmiers de l’hôpital avec laquelle elle travaille.</a:t>
            </a:r>
          </a:p>
          <a:p>
            <a:pPr>
              <a:spcAft>
                <a:spcPts val="1000"/>
              </a:spcAft>
            </a:pPr>
            <a:r>
              <a:rPr lang="fr-FR" sz="1800" b="0" i="0" strike="noStrike" cap="none" spc="0" baseline="0" dirty="0">
                <a:solidFill>
                  <a:srgbClr val="181818"/>
                </a:solidFill>
                <a:effectLst/>
                <a:latin typeface="Arial"/>
                <a:ea typeface="Arial"/>
                <a:cs typeface="Arial"/>
              </a:rPr>
              <a:t>Elle décide d’offrir à chacun un billet qui ne coûte « que » 60 USD par personne pour assister à un concert. </a:t>
            </a:r>
          </a:p>
          <a:p>
            <a:pPr>
              <a:spcAft>
                <a:spcPts val="400"/>
              </a:spcAft>
            </a:pPr>
            <a:r>
              <a:rPr lang="fr-FR" sz="1800" b="1" i="0" u="sng" strike="noStrike" cap="none" spc="0" baseline="0" dirty="0">
                <a:solidFill>
                  <a:srgbClr val="1F366A"/>
                </a:solidFill>
                <a:effectLst/>
                <a:uFill>
                  <a:solidFill>
                    <a:srgbClr val="71B1A2"/>
                  </a:solidFill>
                </a:uFill>
                <a:latin typeface="Arial"/>
                <a:ea typeface="Arial"/>
                <a:cs typeface="Arial"/>
              </a:rPr>
              <a:t>Question : </a:t>
            </a:r>
            <a:r>
              <a:rPr lang="fr-FR" sz="1800" b="0" i="0" u="sng" strike="noStrike" cap="none" spc="0" baseline="0" dirty="0">
                <a:solidFill>
                  <a:srgbClr val="1F366A"/>
                </a:solidFill>
                <a:effectLst/>
                <a:uFill>
                  <a:solidFill>
                    <a:srgbClr val="71B1A2"/>
                  </a:solidFill>
                </a:uFill>
                <a:latin typeface="Arial"/>
                <a:ea typeface="Arial"/>
                <a:cs typeface="Arial"/>
              </a:rPr>
              <a:t>Mary peut-elle le faire ?</a:t>
            </a: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324279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Billets pour un concert : Partie 2</a:t>
            </a:r>
          </a:p>
          <a:p>
            <a:pPr>
              <a:spcAft>
                <a:spcPts val="400"/>
              </a:spcAft>
            </a:pPr>
            <a:r>
              <a:rPr lang="fr-FR" sz="1800" b="0" i="0" strike="noStrike" cap="none" spc="0" baseline="0" dirty="0">
                <a:solidFill>
                  <a:srgbClr val="181818"/>
                </a:solidFill>
                <a:effectLst/>
                <a:latin typeface="Arial"/>
                <a:ea typeface="Arial"/>
                <a:cs typeface="Arial"/>
              </a:rPr>
              <a:t>Mary veut faire un cadeau à l’équipe d’infirmiers de l’hôpital avec laquelle elle travaille.</a:t>
            </a:r>
          </a:p>
          <a:p>
            <a:pPr>
              <a:spcAft>
                <a:spcPts val="1000"/>
              </a:spcAft>
            </a:pPr>
            <a:r>
              <a:rPr lang="fr-FR" sz="1800" b="0" i="0" strike="noStrike" cap="none" spc="0" baseline="0" dirty="0">
                <a:solidFill>
                  <a:srgbClr val="181818"/>
                </a:solidFill>
                <a:effectLst/>
                <a:latin typeface="Arial"/>
                <a:ea typeface="Arial"/>
                <a:cs typeface="Arial"/>
              </a:rPr>
              <a:t>Elle décide d’offrir à chacun un billet qui ne coûte « que » 60 USD par personne pour assister à un concert. </a:t>
            </a:r>
          </a:p>
          <a:p>
            <a:pPr>
              <a:spcAft>
                <a:spcPts val="400"/>
              </a:spcAft>
            </a:pPr>
            <a:r>
              <a:rPr lang="fr-FR" sz="1800" b="1" i="0" u="sng" strike="noStrike" cap="none" spc="0" baseline="0" dirty="0">
                <a:solidFill>
                  <a:srgbClr val="1F366A"/>
                </a:solidFill>
                <a:effectLst/>
                <a:uFill>
                  <a:solidFill>
                    <a:srgbClr val="71B1A2"/>
                  </a:solidFill>
                </a:uFill>
                <a:latin typeface="Arial"/>
                <a:ea typeface="Arial"/>
                <a:cs typeface="Arial"/>
              </a:rPr>
              <a:t>Question : </a:t>
            </a:r>
            <a:r>
              <a:rPr lang="fr-FR" sz="1800" b="0" i="0" u="sng" strike="noStrike" cap="none" spc="0" baseline="0" dirty="0">
                <a:solidFill>
                  <a:srgbClr val="1F366A"/>
                </a:solidFill>
                <a:effectLst/>
                <a:uFill>
                  <a:solidFill>
                    <a:srgbClr val="71B1A2"/>
                  </a:solidFill>
                </a:uFill>
                <a:latin typeface="Arial"/>
                <a:ea typeface="Arial"/>
                <a:cs typeface="Arial"/>
              </a:rPr>
              <a:t>Mary peut-elle le faire ?</a:t>
            </a: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8" name="Rectangle 7">
            <a:extLst>
              <a:ext uri="{FF2B5EF4-FFF2-40B4-BE49-F238E27FC236}">
                <a16:creationId xmlns="" xmlns:a16="http://schemas.microsoft.com/office/drawing/2014/main" id="{58574E3F-46A0-D94C-97EA-680844B36AE5}"/>
              </a:ext>
            </a:extLst>
          </p:cNvPr>
          <p:cNvSpPr/>
          <p:nvPr/>
        </p:nvSpPr>
        <p:spPr>
          <a:xfrm>
            <a:off x="5334000" y="1915616"/>
            <a:ext cx="3428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 xmlns:a16="http://schemas.microsoft.com/office/drawing/2014/main" id="{8E0903D5-212F-4B43-90F7-156DC654C2FD}"/>
              </a:ext>
            </a:extLst>
          </p:cNvPr>
          <p:cNvSpPr txBox="1"/>
          <p:nvPr/>
        </p:nvSpPr>
        <p:spPr>
          <a:xfrm>
            <a:off x="5600702" y="2147827"/>
            <a:ext cx="2971800" cy="2462213"/>
          </a:xfrm>
          <a:prstGeom prst="rect">
            <a:avLst/>
          </a:prstGeom>
          <a:noFill/>
        </p:spPr>
        <p:txBody>
          <a:bodyPr wrap="square" rtlCol="0">
            <a:spAutoFit/>
          </a:bodyPr>
          <a:lstStyle/>
          <a:p>
            <a:pPr>
              <a:spcAft>
                <a:spcPts val="500"/>
              </a:spcAft>
            </a:pPr>
            <a:r>
              <a:rPr lang="fr-FR" sz="1400" b="0" i="0" strike="noStrike" cap="none" spc="0" baseline="0" dirty="0">
                <a:solidFill>
                  <a:srgbClr val="FFFFFF"/>
                </a:solidFill>
                <a:effectLst/>
                <a:latin typeface="Arial"/>
                <a:ea typeface="Arial"/>
                <a:cs typeface="Arial"/>
              </a:rPr>
              <a:t>Non. Les seuls cadeaux autorisés sont ceux qui ont une véritable fonction éducationnelle ou qui profitent aux patients, comme les ouvrages de référence, s’ils sont de </a:t>
            </a:r>
            <a:r>
              <a:rPr lang="fr-FR" sz="1400" b="0" i="1" strike="noStrike" cap="none" spc="0" baseline="0" dirty="0">
                <a:solidFill>
                  <a:srgbClr val="FFFFFF"/>
                </a:solidFill>
                <a:effectLst/>
                <a:latin typeface="Arial"/>
                <a:ea typeface="Arial"/>
                <a:cs typeface="Arial"/>
              </a:rPr>
              <a:t>faible</a:t>
            </a:r>
            <a:r>
              <a:rPr lang="fr-FR" sz="1400" b="0" i="0" strike="noStrike" cap="none" spc="0" baseline="0" dirty="0">
                <a:solidFill>
                  <a:srgbClr val="FFFFFF"/>
                </a:solidFill>
                <a:effectLst/>
                <a:latin typeface="Arial"/>
                <a:ea typeface="Arial"/>
                <a:cs typeface="Arial"/>
              </a:rPr>
              <a:t> valeur et conformes à la législation locale. Il est important de s’assurer que cela n’est pas, et ne sera pas perçu, par autrui comme un éventuel moyen d’exercer une influence indue.</a:t>
            </a:r>
          </a:p>
        </p:txBody>
      </p:sp>
    </p:spTree>
    <p:custDataLst>
      <p:tags r:id="rId1"/>
    </p:custDataLst>
    <p:extLst>
      <p:ext uri="{BB962C8B-B14F-4D97-AF65-F5344CB8AC3E}">
        <p14:creationId xmlns:p14="http://schemas.microsoft.com/office/powerpoint/2010/main" val="89375142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7" name="Picture 6">
            <a:extLst>
              <a:ext uri="{FF2B5EF4-FFF2-40B4-BE49-F238E27FC236}">
                <a16:creationId xmlns="" xmlns:a16="http://schemas.microsoft.com/office/drawing/2014/main" id="{4548BEBB-F1F0-5849-8E5E-A0C335B70533}"/>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10" name="TextBox 9">
            <a:extLst>
              <a:ext uri="{FF2B5EF4-FFF2-40B4-BE49-F238E27FC236}">
                <a16:creationId xmlns="" xmlns:a16="http://schemas.microsoft.com/office/drawing/2014/main"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fr-FR" sz="2100" b="1" i="0" strike="noStrike" cap="none" spc="0" baseline="0">
                <a:solidFill>
                  <a:srgbClr val="006D6F"/>
                </a:solidFill>
                <a:effectLst/>
                <a:latin typeface="Arial"/>
                <a:ea typeface="Arial"/>
                <a:cs typeface="Arial"/>
              </a:rPr>
              <a:t>Monument national : Partie 1</a:t>
            </a:r>
          </a:p>
          <a:p>
            <a:pPr>
              <a:spcAft>
                <a:spcPts val="400"/>
              </a:spcAft>
            </a:pPr>
            <a:r>
              <a:rPr lang="fr-FR" sz="1500" b="0" i="0" strike="noStrike" cap="none" spc="0" baseline="0">
                <a:solidFill>
                  <a:srgbClr val="181818"/>
                </a:solidFill>
                <a:effectLst/>
                <a:latin typeface="Arial"/>
                <a:ea typeface="Arial"/>
                <a:cs typeface="Arial"/>
              </a:rPr>
              <a:t>La sœur d’un employé du ministère de la Santé siège au conseil d’administration d’une organisation caritative qui verse des fonds dans tout le pays à des fins philanthropiques.</a:t>
            </a:r>
          </a:p>
          <a:p>
            <a:pPr>
              <a:spcAft>
                <a:spcPts val="1000"/>
              </a:spcAft>
            </a:pPr>
            <a:r>
              <a:rPr lang="fr-FR" sz="1500" b="0" i="0" strike="noStrike" cap="none" spc="0" baseline="0">
                <a:solidFill>
                  <a:srgbClr val="181818"/>
                </a:solidFill>
                <a:effectLst/>
                <a:latin typeface="Arial"/>
                <a:ea typeface="Arial"/>
                <a:cs typeface="Arial"/>
              </a:rPr>
              <a:t>L’organisation a demandé à votre société un don de 10 000 USD pour rénover un monument national en échange d’un dîner privé avec le ministre de la Santé.</a:t>
            </a:r>
          </a:p>
          <a:p>
            <a:pPr>
              <a:spcAft>
                <a:spcPts val="400"/>
              </a:spcAft>
            </a:pPr>
            <a:r>
              <a:rPr lang="fr-FR" sz="1500" b="1" i="0" u="sng" strike="noStrike" cap="none" spc="0" baseline="0">
                <a:solidFill>
                  <a:srgbClr val="1F366A"/>
                </a:solidFill>
                <a:effectLst/>
                <a:uFill>
                  <a:solidFill>
                    <a:srgbClr val="71B1A2"/>
                  </a:solidFill>
                </a:uFill>
                <a:latin typeface="Arial"/>
                <a:ea typeface="Arial"/>
                <a:cs typeface="Arial"/>
              </a:rPr>
              <a:t>Question : </a:t>
            </a:r>
            <a:r>
              <a:rPr lang="fr-FR" sz="1500" b="0" i="0" u="sng" strike="noStrike" cap="none" spc="0" baseline="0">
                <a:solidFill>
                  <a:srgbClr val="1F366A"/>
                </a:solidFill>
                <a:effectLst/>
                <a:uFill>
                  <a:solidFill>
                    <a:srgbClr val="71B1A2"/>
                  </a:solidFill>
                </a:uFill>
                <a:latin typeface="Arial"/>
                <a:ea typeface="Arial"/>
                <a:cs typeface="Arial"/>
              </a:rPr>
              <a:t>Devez-vous verser une contribution à l’organisation ?</a:t>
            </a:r>
            <a:endParaRPr lang="en-US" sz="1500" u="sng">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426939870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TextBox 9">
            <a:extLst>
              <a:ext uri="{FF2B5EF4-FFF2-40B4-BE49-F238E27FC236}">
                <a16:creationId xmlns="" xmlns:a16="http://schemas.microsoft.com/office/drawing/2014/main"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fr-FR" sz="2100" b="1" i="0" strike="noStrike" cap="none" spc="0" baseline="0">
                <a:solidFill>
                  <a:srgbClr val="006D6F"/>
                </a:solidFill>
                <a:effectLst/>
                <a:latin typeface="Arial"/>
                <a:ea typeface="Arial"/>
                <a:cs typeface="Arial"/>
              </a:rPr>
              <a:t>Monument national : Partie 2</a:t>
            </a:r>
          </a:p>
          <a:p>
            <a:pPr>
              <a:spcAft>
                <a:spcPts val="400"/>
              </a:spcAft>
            </a:pPr>
            <a:r>
              <a:rPr lang="fr-FR" sz="1500" b="0" i="0" strike="noStrike" cap="none" spc="0" baseline="0">
                <a:solidFill>
                  <a:srgbClr val="181818"/>
                </a:solidFill>
                <a:effectLst/>
                <a:latin typeface="Arial"/>
                <a:ea typeface="Arial"/>
                <a:cs typeface="Arial"/>
              </a:rPr>
              <a:t>La sœur d’un employé du ministère de la Santé siège au conseil d’administration d’une organisation caritative qui verse des fonds dans tout le pays à des fins philanthropiques.</a:t>
            </a:r>
          </a:p>
          <a:p>
            <a:pPr>
              <a:spcAft>
                <a:spcPts val="1000"/>
              </a:spcAft>
            </a:pPr>
            <a:r>
              <a:rPr lang="fr-FR" sz="1500" b="0" i="0" strike="noStrike" cap="none" spc="0" baseline="0">
                <a:solidFill>
                  <a:srgbClr val="181818"/>
                </a:solidFill>
                <a:effectLst/>
                <a:latin typeface="Arial"/>
                <a:ea typeface="Arial"/>
                <a:cs typeface="Arial"/>
              </a:rPr>
              <a:t>L’organisation a demandé à votre société un don de 10 000 USD pour rénover un monument national en échange d’un dîner privé avec le ministre de la Santé.</a:t>
            </a:r>
          </a:p>
          <a:p>
            <a:pPr>
              <a:spcAft>
                <a:spcPts val="400"/>
              </a:spcAft>
            </a:pPr>
            <a:r>
              <a:rPr lang="fr-FR" sz="1500" b="1" i="0" u="sng" strike="noStrike" cap="none" spc="0" baseline="0">
                <a:solidFill>
                  <a:srgbClr val="1F366A"/>
                </a:solidFill>
                <a:effectLst/>
                <a:uFill>
                  <a:solidFill>
                    <a:srgbClr val="71B1A2"/>
                  </a:solidFill>
                </a:uFill>
                <a:latin typeface="Arial"/>
                <a:ea typeface="Arial"/>
                <a:cs typeface="Arial"/>
              </a:rPr>
              <a:t>Question : </a:t>
            </a:r>
            <a:r>
              <a:rPr lang="fr-FR" sz="1500" b="0" i="0" u="sng" strike="noStrike" cap="none" spc="0" baseline="0">
                <a:solidFill>
                  <a:srgbClr val="1F366A"/>
                </a:solidFill>
                <a:effectLst/>
                <a:uFill>
                  <a:solidFill>
                    <a:srgbClr val="71B1A2"/>
                  </a:solidFill>
                </a:uFill>
                <a:latin typeface="Arial"/>
                <a:ea typeface="Arial"/>
                <a:cs typeface="Arial"/>
              </a:rPr>
              <a:t>Devez-vous verser une contribution à l’organisation ?</a:t>
            </a:r>
          </a:p>
        </p:txBody>
      </p:sp>
      <p:sp>
        <p:nvSpPr>
          <p:cNvPr id="12" name="Rectangle 11">
            <a:extLst>
              <a:ext uri="{FF2B5EF4-FFF2-40B4-BE49-F238E27FC236}">
                <a16:creationId xmlns="" xmlns:a16="http://schemas.microsoft.com/office/drawing/2014/main" id="{1FD3CBA2-9CA8-CE49-A81E-19E145570045}"/>
              </a:ext>
            </a:extLst>
          </p:cNvPr>
          <p:cNvSpPr/>
          <p:nvPr/>
        </p:nvSpPr>
        <p:spPr>
          <a:xfrm>
            <a:off x="6096000" y="1915616"/>
            <a:ext cx="2666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3" name="TextBox 12">
            <a:extLst>
              <a:ext uri="{FF2B5EF4-FFF2-40B4-BE49-F238E27FC236}">
                <a16:creationId xmlns="" xmlns:a16="http://schemas.microsoft.com/office/drawing/2014/main" id="{B329D059-9034-1C40-86F3-AEB14B4A9F15}"/>
              </a:ext>
            </a:extLst>
          </p:cNvPr>
          <p:cNvSpPr txBox="1"/>
          <p:nvPr/>
        </p:nvSpPr>
        <p:spPr>
          <a:xfrm>
            <a:off x="6314204" y="2124744"/>
            <a:ext cx="2229821" cy="2769989"/>
          </a:xfrm>
          <a:prstGeom prst="rect">
            <a:avLst/>
          </a:prstGeom>
          <a:noFill/>
        </p:spPr>
        <p:txBody>
          <a:bodyPr wrap="square" rtlCol="0">
            <a:spAutoFit/>
          </a:bodyPr>
          <a:lstStyle/>
          <a:p>
            <a:pPr>
              <a:spcAft>
                <a:spcPts val="500"/>
              </a:spcAft>
            </a:pPr>
            <a:r>
              <a:rPr lang="fr-FR" sz="1450" b="0" i="0" strike="noStrike" cap="none" spc="0" baseline="0" dirty="0">
                <a:solidFill>
                  <a:srgbClr val="FFFFFF"/>
                </a:solidFill>
                <a:effectLst/>
                <a:latin typeface="Arial"/>
                <a:ea typeface="Arial"/>
                <a:cs typeface="Arial"/>
              </a:rPr>
              <a:t>Non. Les subventions aux organisations caritatives ne doivent jamais être faites en échange d’un avantage indu. N’oubliez pas que les interdictions des lois anticorruption s’étendent également, dans certains cas, aux conjoints et à la famille des fonctionnaires.</a:t>
            </a:r>
          </a:p>
        </p:txBody>
      </p:sp>
    </p:spTree>
    <p:custDataLst>
      <p:tags r:id="rId1"/>
    </p:custDataLst>
    <p:extLst>
      <p:ext uri="{BB962C8B-B14F-4D97-AF65-F5344CB8AC3E}">
        <p14:creationId xmlns:p14="http://schemas.microsoft.com/office/powerpoint/2010/main" val="300670916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5561831"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Échantillons remis gratuitement : Partie 1</a:t>
            </a:r>
          </a:p>
          <a:p>
            <a:pPr>
              <a:spcAft>
                <a:spcPts val="400"/>
              </a:spcAft>
            </a:pPr>
            <a:r>
              <a:rPr lang="fr-FR" sz="1200" b="0" i="0" strike="noStrike" cap="none" spc="0" baseline="0" dirty="0">
                <a:solidFill>
                  <a:srgbClr val="181818"/>
                </a:solidFill>
                <a:effectLst/>
                <a:latin typeface="Arial"/>
                <a:ea typeface="Arial"/>
                <a:cs typeface="Arial"/>
              </a:rPr>
              <a:t>Vous venez de rencontrer le directeur des achats du centre prénatal </a:t>
            </a:r>
            <a:br>
              <a:rPr lang="fr-FR" sz="1200" b="0" i="0" strike="noStrike" cap="none" spc="0" baseline="0" dirty="0">
                <a:solidFill>
                  <a:srgbClr val="181818"/>
                </a:solidFill>
                <a:effectLst/>
                <a:latin typeface="Arial"/>
                <a:ea typeface="Arial"/>
                <a:cs typeface="Arial"/>
              </a:rPr>
            </a:br>
            <a:r>
              <a:rPr lang="fr-FR" sz="1200" b="0" i="0" strike="noStrike" cap="none" spc="0" baseline="0" dirty="0" err="1">
                <a:solidFill>
                  <a:srgbClr val="181818"/>
                </a:solidFill>
                <a:effectLst/>
                <a:latin typeface="Arial"/>
                <a:ea typeface="Arial"/>
                <a:cs typeface="Arial"/>
              </a:rPr>
              <a:t>Mother</a:t>
            </a:r>
            <a:r>
              <a:rPr lang="fr-FR" sz="1200" b="0" i="0" strike="noStrike" cap="none" spc="0" baseline="0" dirty="0">
                <a:solidFill>
                  <a:srgbClr val="181818"/>
                </a:solidFill>
                <a:effectLst/>
                <a:latin typeface="Arial"/>
                <a:ea typeface="Arial"/>
                <a:cs typeface="Arial"/>
              </a:rPr>
              <a:t> &amp; Life. La réunion s’est bien passée et le directeur vous a indiqué </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que l’État prévoyait d’ouvrir dix centres prénataux à travers le pays.</a:t>
            </a:r>
          </a:p>
          <a:p>
            <a:pPr>
              <a:spcAft>
                <a:spcPts val="400"/>
              </a:spcAft>
            </a:pPr>
            <a:r>
              <a:rPr lang="fr-FR" sz="1200" b="0" i="0" strike="noStrike" cap="none" spc="0" baseline="0" dirty="0">
                <a:solidFill>
                  <a:srgbClr val="181818"/>
                </a:solidFill>
                <a:effectLst/>
                <a:latin typeface="Arial"/>
                <a:ea typeface="Arial"/>
                <a:cs typeface="Arial"/>
              </a:rPr>
              <a:t>Le directeur et son équipe recherchent plusieurs entreprises expérimentées pour les approvisionner en équipements et en consommables médicaux et chirurgicaux. Il vous a demandé de lui fournir des échantillons de produits (d’une valeur d'environ 3 000 USD). Vous avez accepté et êtes rapidement rentré au bureau.</a:t>
            </a:r>
          </a:p>
          <a:p>
            <a:pPr>
              <a:spcAft>
                <a:spcPts val="1000"/>
              </a:spcAft>
            </a:pPr>
            <a:r>
              <a:rPr lang="fr-FR" sz="1200" b="0" i="0" strike="noStrike" cap="none" spc="0" baseline="0" dirty="0">
                <a:solidFill>
                  <a:srgbClr val="181818"/>
                </a:solidFill>
                <a:effectLst/>
                <a:latin typeface="Arial"/>
                <a:ea typeface="Arial"/>
                <a:cs typeface="Arial"/>
              </a:rPr>
              <a:t>L’équipe du département financier de votre société vous indique que les échantillons remis gratuitement coûtent chacun entre 200 USD et 500 USD.</a:t>
            </a:r>
          </a:p>
          <a:p>
            <a:pPr>
              <a:spcAft>
                <a:spcPts val="400"/>
              </a:spcAft>
            </a:pPr>
            <a:r>
              <a:rPr lang="fr-FR" sz="1300" b="1" i="0" u="sng" strike="noStrike" cap="none" spc="0" baseline="0" dirty="0">
                <a:solidFill>
                  <a:srgbClr val="1F366A"/>
                </a:solidFill>
                <a:effectLst/>
                <a:uFill>
                  <a:solidFill>
                    <a:srgbClr val="71B1A2"/>
                  </a:solidFill>
                </a:uFill>
                <a:latin typeface="Arial"/>
                <a:ea typeface="Arial"/>
                <a:cs typeface="Arial"/>
              </a:rPr>
              <a:t>Question : </a:t>
            </a:r>
            <a:r>
              <a:rPr lang="fr-FR" sz="1300" b="0" i="0" u="sng" strike="noStrike" cap="none" spc="0" baseline="0" dirty="0">
                <a:solidFill>
                  <a:srgbClr val="1F366A"/>
                </a:solidFill>
                <a:effectLst/>
                <a:uFill>
                  <a:solidFill>
                    <a:srgbClr val="71B1A2"/>
                  </a:solidFill>
                </a:uFill>
                <a:latin typeface="Arial"/>
                <a:ea typeface="Arial"/>
                <a:cs typeface="Arial"/>
              </a:rPr>
              <a:t>Pouvez-vous répondre favorablement à cette demande ?</a:t>
            </a: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3" name="Picture 12">
            <a:extLst>
              <a:ext uri="{FF2B5EF4-FFF2-40B4-BE49-F238E27FC236}">
                <a16:creationId xmlns="" xmlns:a16="http://schemas.microsoft.com/office/drawing/2014/main" id="{77076333-E1FE-DE42-9425-818E707229FE}"/>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Tree>
    <p:custDataLst>
      <p:tags r:id="rId1"/>
    </p:custDataLst>
    <p:extLst>
      <p:ext uri="{BB962C8B-B14F-4D97-AF65-F5344CB8AC3E}">
        <p14:creationId xmlns:p14="http://schemas.microsoft.com/office/powerpoint/2010/main" val="271130944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sp>
        <p:nvSpPr>
          <p:cNvPr id="12" name="TextBox 11">
            <a:extLst>
              <a:ext uri="{FF2B5EF4-FFF2-40B4-BE49-F238E27FC236}">
                <a16:creationId xmlns="" xmlns:a16="http://schemas.microsoft.com/office/drawing/2014/main" id="{5DF2435E-392C-B247-8A85-D8BE09DC23F0}"/>
              </a:ext>
            </a:extLst>
          </p:cNvPr>
          <p:cNvSpPr txBox="1"/>
          <p:nvPr/>
        </p:nvSpPr>
        <p:spPr>
          <a:xfrm>
            <a:off x="381769" y="1870829"/>
            <a:ext cx="5485631" cy="3139321"/>
          </a:xfrm>
          <a:prstGeom prst="rect">
            <a:avLst/>
          </a:prstGeom>
          <a:noFill/>
        </p:spPr>
        <p:txBody>
          <a:bodyPr wrap="square" rtlCol="0">
            <a:noAutofit/>
          </a:bodyPr>
          <a:lstStyle/>
          <a:p>
            <a:pPr>
              <a:spcAft>
                <a:spcPts val="400"/>
              </a:spcAft>
            </a:pPr>
            <a:r>
              <a:rPr lang="fr-FR" sz="2100" b="1" i="0" strike="noStrike" cap="none" spc="0" baseline="0" dirty="0">
                <a:solidFill>
                  <a:srgbClr val="006D6F"/>
                </a:solidFill>
                <a:effectLst/>
                <a:latin typeface="Arial"/>
                <a:ea typeface="Arial"/>
                <a:cs typeface="Arial"/>
              </a:rPr>
              <a:t>Échantillons remis gratuitement : Partie 2</a:t>
            </a:r>
          </a:p>
          <a:p>
            <a:pPr>
              <a:spcAft>
                <a:spcPts val="400"/>
              </a:spcAft>
            </a:pPr>
            <a:r>
              <a:rPr lang="fr-FR" sz="1200" b="0" i="0" strike="noStrike" cap="none" spc="0" baseline="0" dirty="0">
                <a:solidFill>
                  <a:srgbClr val="181818"/>
                </a:solidFill>
                <a:effectLst/>
                <a:latin typeface="Arial"/>
                <a:ea typeface="Arial"/>
                <a:cs typeface="Arial"/>
              </a:rPr>
              <a:t>Vous venez de rencontrer le directeur des achats du centre prénatal </a:t>
            </a:r>
            <a:br>
              <a:rPr lang="fr-FR" sz="1200" b="0" i="0" strike="noStrike" cap="none" spc="0" baseline="0" dirty="0">
                <a:solidFill>
                  <a:srgbClr val="181818"/>
                </a:solidFill>
                <a:effectLst/>
                <a:latin typeface="Arial"/>
                <a:ea typeface="Arial"/>
                <a:cs typeface="Arial"/>
              </a:rPr>
            </a:br>
            <a:r>
              <a:rPr lang="fr-FR" sz="1200" b="0" i="0" strike="noStrike" cap="none" spc="0" baseline="0" dirty="0" err="1">
                <a:solidFill>
                  <a:srgbClr val="181818"/>
                </a:solidFill>
                <a:effectLst/>
                <a:latin typeface="Arial"/>
                <a:ea typeface="Arial"/>
                <a:cs typeface="Arial"/>
              </a:rPr>
              <a:t>Mother</a:t>
            </a:r>
            <a:r>
              <a:rPr lang="fr-FR" sz="1200" b="0" i="0" strike="noStrike" cap="none" spc="0" baseline="0" dirty="0">
                <a:solidFill>
                  <a:srgbClr val="181818"/>
                </a:solidFill>
                <a:effectLst/>
                <a:latin typeface="Arial"/>
                <a:ea typeface="Arial"/>
                <a:cs typeface="Arial"/>
              </a:rPr>
              <a:t> &amp; Life. La réunion s’est bien passée et le directeur vous a indiqué </a:t>
            </a:r>
            <a:br>
              <a:rPr lang="fr-FR" sz="1200" b="0" i="0" strike="noStrike" cap="none" spc="0" baseline="0" dirty="0">
                <a:solidFill>
                  <a:srgbClr val="181818"/>
                </a:solidFill>
                <a:effectLst/>
                <a:latin typeface="Arial"/>
                <a:ea typeface="Arial"/>
                <a:cs typeface="Arial"/>
              </a:rPr>
            </a:br>
            <a:r>
              <a:rPr lang="fr-FR" sz="1200" b="0" i="0" strike="noStrike" cap="none" spc="0" baseline="0" dirty="0">
                <a:solidFill>
                  <a:srgbClr val="181818"/>
                </a:solidFill>
                <a:effectLst/>
                <a:latin typeface="Arial"/>
                <a:ea typeface="Arial"/>
                <a:cs typeface="Arial"/>
              </a:rPr>
              <a:t>que l’État prévoyait d’ouvrir dix centres prénataux à travers le pays.</a:t>
            </a:r>
          </a:p>
          <a:p>
            <a:pPr>
              <a:spcAft>
                <a:spcPts val="400"/>
              </a:spcAft>
            </a:pPr>
            <a:r>
              <a:rPr lang="fr-FR" sz="1200" b="0" i="0" strike="noStrike" cap="none" spc="0" baseline="0" dirty="0">
                <a:solidFill>
                  <a:srgbClr val="181818"/>
                </a:solidFill>
                <a:effectLst/>
                <a:latin typeface="Arial"/>
                <a:ea typeface="Arial"/>
                <a:cs typeface="Arial"/>
              </a:rPr>
              <a:t>Le directeur et son équipe recherchent plusieurs entreprises expérimentées pour les approvisionner en équipements et en consommables médicaux et chirurgicaux. Il vous a demandé de lui fournir des échantillons de produits (d’une valeur d'environ 3 000 USD). Vous avez accepté et êtes rapidement rentré au bureau.</a:t>
            </a:r>
          </a:p>
          <a:p>
            <a:pPr>
              <a:spcAft>
                <a:spcPts val="1000"/>
              </a:spcAft>
            </a:pPr>
            <a:r>
              <a:rPr lang="fr-FR" sz="1200" b="0" i="0" strike="noStrike" cap="none" spc="0" baseline="0" dirty="0">
                <a:solidFill>
                  <a:srgbClr val="181818"/>
                </a:solidFill>
                <a:effectLst/>
                <a:latin typeface="Arial"/>
                <a:ea typeface="Arial"/>
                <a:cs typeface="Arial"/>
              </a:rPr>
              <a:t>L’équipe du département financier de votre société vous indique que les échantillons remis gratuitement coûtent chacun entre 200 USD et 500 USD.</a:t>
            </a:r>
          </a:p>
          <a:p>
            <a:pPr>
              <a:spcAft>
                <a:spcPts val="400"/>
              </a:spcAft>
            </a:pPr>
            <a:r>
              <a:rPr lang="fr-FR" sz="1300" b="1" i="0" u="sng" strike="noStrike" cap="none" spc="0" baseline="0" dirty="0">
                <a:solidFill>
                  <a:srgbClr val="1F366A"/>
                </a:solidFill>
                <a:effectLst/>
                <a:uFill>
                  <a:solidFill>
                    <a:srgbClr val="71B1A2"/>
                  </a:solidFill>
                </a:uFill>
                <a:latin typeface="Arial"/>
                <a:ea typeface="Arial"/>
                <a:cs typeface="Arial"/>
              </a:rPr>
              <a:t>Question : </a:t>
            </a:r>
            <a:r>
              <a:rPr lang="fr-FR" sz="1300" b="0" i="0" u="sng" strike="noStrike" cap="none" spc="0" baseline="0" dirty="0">
                <a:solidFill>
                  <a:srgbClr val="1F366A"/>
                </a:solidFill>
                <a:effectLst/>
                <a:uFill>
                  <a:solidFill>
                    <a:srgbClr val="71B1A2"/>
                  </a:solidFill>
                </a:uFill>
                <a:latin typeface="Arial"/>
                <a:ea typeface="Arial"/>
                <a:cs typeface="Arial"/>
              </a:rPr>
              <a:t>Pouvez-vous répondre favorablement à cette demande ?</a:t>
            </a:r>
          </a:p>
        </p:txBody>
      </p:sp>
      <p:sp>
        <p:nvSpPr>
          <p:cNvPr id="11" name="Title 4">
            <a:extLst>
              <a:ext uri="{FF2B5EF4-FFF2-40B4-BE49-F238E27FC236}">
                <a16:creationId xmlns="" xmlns:a16="http://schemas.microsoft.com/office/drawing/2014/main"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Interactions avec les professionnels </a:t>
            </a:r>
            <a:br>
              <a:rPr lang="fr-FR" sz="2600" b="1" i="0" strike="noStrike" cap="none" spc="0" baseline="0" dirty="0">
                <a:solidFill>
                  <a:srgbClr val="1F366A"/>
                </a:solidFill>
                <a:effectLst/>
                <a:latin typeface="Arial"/>
                <a:ea typeface="Arial"/>
                <a:cs typeface="Arial"/>
              </a:rPr>
            </a:br>
            <a:r>
              <a:rPr lang="fr-FR" sz="2600" b="1" i="0" strike="noStrike" cap="none" spc="0" baseline="0" dirty="0">
                <a:solidFill>
                  <a:srgbClr val="1F366A"/>
                </a:solidFill>
                <a:effectLst/>
                <a:latin typeface="Arial"/>
                <a:ea typeface="Arial"/>
                <a:cs typeface="Arial"/>
              </a:rPr>
              <a:t>de santé et les fonctionnaires</a:t>
            </a:r>
          </a:p>
        </p:txBody>
      </p:sp>
      <p:pic>
        <p:nvPicPr>
          <p:cNvPr id="14" name="Picture 13">
            <a:extLst>
              <a:ext uri="{FF2B5EF4-FFF2-40B4-BE49-F238E27FC236}">
                <a16:creationId xmlns=""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8" name="Rectangle 7">
            <a:extLst>
              <a:ext uri="{FF2B5EF4-FFF2-40B4-BE49-F238E27FC236}">
                <a16:creationId xmlns="" xmlns:a16="http://schemas.microsoft.com/office/drawing/2014/main" id="{202B3D98-BD7D-6348-AC33-C13AE18B247D}"/>
              </a:ext>
            </a:extLst>
          </p:cNvPr>
          <p:cNvSpPr/>
          <p:nvPr/>
        </p:nvSpPr>
        <p:spPr>
          <a:xfrm>
            <a:off x="6019800" y="1915616"/>
            <a:ext cx="27424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 xmlns:a16="http://schemas.microsoft.com/office/drawing/2014/main" id="{F8026474-0B9F-E54A-86E0-B6D9CAB4022B}"/>
              </a:ext>
            </a:extLst>
          </p:cNvPr>
          <p:cNvSpPr txBox="1"/>
          <p:nvPr/>
        </p:nvSpPr>
        <p:spPr>
          <a:xfrm>
            <a:off x="6248400" y="2124744"/>
            <a:ext cx="2295625" cy="2677656"/>
          </a:xfrm>
          <a:prstGeom prst="rect">
            <a:avLst/>
          </a:prstGeom>
          <a:noFill/>
        </p:spPr>
        <p:txBody>
          <a:bodyPr wrap="square" rtlCol="0">
            <a:spAutoFit/>
          </a:bodyPr>
          <a:lstStyle/>
          <a:p>
            <a:pPr>
              <a:spcAft>
                <a:spcPts val="500"/>
              </a:spcAft>
            </a:pPr>
            <a:r>
              <a:rPr lang="fr-FR" sz="1400" b="0" i="0" strike="noStrike" cap="none" spc="0" baseline="0" dirty="0">
                <a:solidFill>
                  <a:srgbClr val="FFFFFF"/>
                </a:solidFill>
                <a:effectLst/>
                <a:latin typeface="Arial"/>
                <a:ea typeface="Arial"/>
                <a:cs typeface="Arial"/>
              </a:rPr>
              <a:t>Vous pouvez fournir aux clients un nombre limité d’échantillons de produits à des fins d’évaluation, conformément aux lois, règlements et codes du secteur locaux. Les échantillons remis ne doivent pas constituer un avantage personnel pour un professionnel de santé ou un fonctionnaire.</a:t>
            </a:r>
          </a:p>
        </p:txBody>
      </p:sp>
    </p:spTree>
    <p:custDataLst>
      <p:tags r:id="rId1"/>
    </p:custDataLst>
    <p:extLst>
      <p:ext uri="{BB962C8B-B14F-4D97-AF65-F5344CB8AC3E}">
        <p14:creationId xmlns:p14="http://schemas.microsoft.com/office/powerpoint/2010/main" val="19744355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SLIDE_COUNT" val="14"/>
  <p:tag name="ARTICULATE_PROJECT_OPEN" val="0"/>
  <p:tag name="ARTICULATE_DESIGN_ID_OFFICE THEME" val="52c6dwZU"/>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111C2AF9-8E5E-41E9-ACED-42A5872D4A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497</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136</cp:revision>
  <dcterms:created xsi:type="dcterms:W3CDTF">2019-12-09T14:45:42Z</dcterms:created>
  <dcterms:modified xsi:type="dcterms:W3CDTF">2021-12-02T10:49:29Z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1264AE81-7A18-4C20-A2A5-1B759AEF0914</vt:lpwstr>
  </property>
  <property fmtid="{D5CDD505-2E9C-101B-9397-08002B2CF9AE}" pid="4" name="ArticulatePath">
    <vt:lpwstr>Interactions with HCPs and GOs Case Studies_fr-FR.pptx</vt:lpwstr>
  </property>
</Properties>
</file>